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1" r:id="rId2"/>
  </p:sldMasterIdLst>
  <p:notesMasterIdLst>
    <p:notesMasterId r:id="rId27"/>
  </p:notesMasterIdLst>
  <p:handoutMasterIdLst>
    <p:handoutMasterId r:id="rId28"/>
  </p:handoutMasterIdLst>
  <p:sldIdLst>
    <p:sldId id="307" r:id="rId3"/>
    <p:sldId id="310" r:id="rId4"/>
    <p:sldId id="343" r:id="rId5"/>
    <p:sldId id="353" r:id="rId6"/>
    <p:sldId id="354" r:id="rId7"/>
    <p:sldId id="344" r:id="rId8"/>
    <p:sldId id="356" r:id="rId9"/>
    <p:sldId id="345" r:id="rId10"/>
    <p:sldId id="355" r:id="rId11"/>
    <p:sldId id="360" r:id="rId12"/>
    <p:sldId id="359" r:id="rId13"/>
    <p:sldId id="361" r:id="rId14"/>
    <p:sldId id="346" r:id="rId15"/>
    <p:sldId id="362" r:id="rId16"/>
    <p:sldId id="364" r:id="rId17"/>
    <p:sldId id="363" r:id="rId18"/>
    <p:sldId id="365" r:id="rId19"/>
    <p:sldId id="348" r:id="rId20"/>
    <p:sldId id="370" r:id="rId21"/>
    <p:sldId id="380" r:id="rId22"/>
    <p:sldId id="349" r:id="rId23"/>
    <p:sldId id="350" r:id="rId24"/>
    <p:sldId id="379" r:id="rId25"/>
    <p:sldId id="378" r:id="rId2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FF3300"/>
    <a:srgbClr val="4848F2"/>
    <a:srgbClr val="000092"/>
    <a:srgbClr val="000070"/>
    <a:srgbClr val="484CF2"/>
    <a:srgbClr val="1217EE"/>
    <a:srgbClr val="66CCFF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 autoAdjust="0"/>
    <p:restoredTop sz="70766" autoAdjust="0"/>
  </p:normalViewPr>
  <p:slideViewPr>
    <p:cSldViewPr>
      <p:cViewPr varScale="1">
        <p:scale>
          <a:sx n="116" d="100"/>
          <a:sy n="116" d="100"/>
        </p:scale>
        <p:origin x="2976" y="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3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DCF0752-0FA0-42E8-8008-6FF4345D475B}" type="slidenum">
              <a:rPr lang="en-GB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9893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05038" y="323850"/>
            <a:ext cx="2232025" cy="12954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1763713"/>
            <a:ext cx="6192837" cy="705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3175"/>
            <a:ext cx="29718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93175"/>
            <a:ext cx="29718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2DA3FC1-1089-46DB-9F25-4FCD4E0F8FBE}" type="slidenum">
              <a:rPr lang="en-GB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6996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sesión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tiene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 el propósito específico de esbozar y detallar los primeros tres pasos de los Siete pasos de los formadores hacia el éxito.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3861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Discusión de la comprobación del lugar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presenta los temas que se tratarán en las diapositivas 11 y 12.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87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Cita del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formador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Si es posible, debe visitarse el lugar el día anterior. 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Pregunta de discusión "¿Por qué?"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(debate)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Verifique el tamaño de la habitación, estructure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Verifique que la temperatura ambiente sea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aceptable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¿Hay suficiente luz? ¿Hay demasiada luz? De ser así, ¿se pueden bajar las persianas para presentaciones de PowerPoint? ¿Se pueden abrir las ventanas si se carga el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ambiente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? ¿Cómo funciona el aire acondicionado/calefacción?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Comprobar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ubicación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disponibilidad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 áreas de descanso, restaurante, baños, etc.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Verifique los aspectos de salud y seguridad (para reglas/presentaciones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internas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):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¿Dónde están las salidas de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incendios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? ¿Se probará la alarma contra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incendios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? ¿Cuál es el procedimiento para la salida de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emergencia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?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¿Dónde están los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enchufes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¿Tienen que hacerse seguros con cinta de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suelo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? ¿Se necesitan cables de cuatro vías?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El formador pasa a la siguiente diapositiva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56982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Instalaciones del lugar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¿Funciona la tecnología?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Controle la visibilidad desde todos los ángulos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Bombillas de repuesto del proyector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Puntos de acceso para PC y teléfono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Disponibilidad de rotafolios/pizarras blancas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Preparación previa de recursos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Equipos para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estudiantes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Pruebe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la conexión LAN, acceso a carpetas/archivos, inicios de sesión de estudiantes, ejercicios de carga, disponibilidad de soporte técnico, contingencia para problemas técnicos (por ejemplo, ejemplos fuera de línea)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Verifique la visibilidad de las ayudas desde todos los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ángulos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¿Los estudiantes en la parte de atrás pueden ver y escuchar todo?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Disponibilidad de bombillas de repuesto para proyector de PC: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Piense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en contingencia si el proyector falla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Puntos de acceso para PC y teléfono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Verifique la disponibilidad de rotafolios/pizarras blancas, plumas multicolores, blu-tack, etc.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Asegure la preparación previa de rotafolios/pizarras blancas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Nota: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Enfóquese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en el diseño preferido de la habitación en un evento técnico, por ejemplo, en qué dirección se encuentran las computadoras, el acceso del formador, etc.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1856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F284BA-A4BA-4CE0-952C-65D0DFAC0CA4}" type="slidenum">
              <a:rPr lang="en-GB" smtClean="0"/>
              <a:pPr/>
              <a:t>13</a:t>
            </a:fld>
            <a:endParaRPr lang="es-E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Los siete pasos hacia el éxito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Arial" charset="0"/>
              </a:rPr>
              <a:t>Investigación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Estructura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Contenido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Imagen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Repaso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¡Más repaso!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vuelve a presentar los 7 pasos a los delegados. El formador debe presentar el segundo tema - Investigación.</a:t>
            </a:r>
            <a:r>
              <a:rPr dirty="0"/>
              <a:t> </a:t>
            </a:r>
            <a:endParaRPr lang="es-ES" sz="1000" i="1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1000" b="1" dirty="0"/>
              <a:t>P: "Además del contenido del curso, ¿cuál es la otra cosa más importante que hay que </a:t>
            </a:r>
            <a:r>
              <a:rPr lang="en-GB" sz="1000" b="1" dirty="0" err="1"/>
              <a:t>investigar</a:t>
            </a:r>
            <a:r>
              <a:rPr lang="en-GB" sz="1000" b="1" dirty="0"/>
              <a:t>?" </a:t>
            </a:r>
            <a:r>
              <a:rPr lang="en-GB" sz="1000" dirty="0" err="1"/>
              <a:t>Su</a:t>
            </a:r>
            <a:r>
              <a:rPr lang="en-GB" sz="1000" dirty="0"/>
              <a:t> audiencia</a:t>
            </a:r>
            <a:endParaRPr lang="es-ES" sz="1000" b="1" dirty="0"/>
          </a:p>
          <a:p>
            <a:pPr eaLnBrk="1" hangingPunct="1">
              <a:lnSpc>
                <a:spcPct val="90000"/>
              </a:lnSpc>
            </a:pPr>
            <a:endParaRPr lang="es-ES" sz="1000" b="1" dirty="0"/>
          </a:p>
          <a:p>
            <a:pPr eaLnBrk="1" hangingPunct="1">
              <a:lnSpc>
                <a:spcPct val="90000"/>
              </a:lnSpc>
            </a:pPr>
            <a:r>
              <a:rPr lang="en-GB" sz="1000" b="1" dirty="0"/>
              <a:t>Cita: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La torre en el aeropuerto local recibe una llamada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"Torre - verificación del tiempo, por favor"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"Identifíquese"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"¿Qué importa quién soy, solo quiero saber la hora?"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"Bueno, si fuera British Airways, diría que eran las 21:00 horas, si fuera American Airways, diría que eran las 9.00 p.m., si fueran marines, diría que alguna hora después de la </a:t>
            </a:r>
            <a:r>
              <a:rPr lang="en-GB" sz="1000" dirty="0" err="1"/>
              <a:t>cena</a:t>
            </a:r>
            <a:r>
              <a:rPr lang="en-GB" sz="1000" dirty="0"/>
              <a:t>. Pero si eres el chico que creo que eres, diría que la mano pequeña de Mickey está en el 9 y la mano grande está en el 12"</a:t>
            </a:r>
          </a:p>
          <a:p>
            <a:pPr eaLnBrk="1" hangingPunct="1">
              <a:lnSpc>
                <a:spcPct val="90000"/>
              </a:lnSpc>
            </a:pPr>
            <a:endParaRPr lang="es-ES" sz="1000" b="1" dirty="0"/>
          </a:p>
          <a:p>
            <a:pPr eaLnBrk="1" hangingPunct="1">
              <a:lnSpc>
                <a:spcPct val="90000"/>
              </a:lnSpc>
            </a:pPr>
            <a:r>
              <a:rPr lang="en-GB" sz="1000" b="1" dirty="0"/>
              <a:t>P: "¿Qué características de la población de su audiencia pueden afectar su impartición de formación?" </a:t>
            </a:r>
            <a:r>
              <a:rPr lang="en-GB" sz="1000" i="1" dirty="0"/>
              <a:t>(Debate y captura los puntos clave en el rotafolio)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Historial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Estilo de entrega preferido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Experiencia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Tamaño de la audiencia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Nivel de habilidad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Edad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b="1" dirty="0"/>
              <a:t> Idioma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Desafíos físicos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b="1" dirty="0"/>
              <a:t> Ubicación geográfica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Habilidades relacionadas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b="1" dirty="0"/>
              <a:t> Cultura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Educación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b="1" dirty="0"/>
              <a:t> Nivel de lectura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Papel en la compañía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b="1" dirty="0"/>
              <a:t> Actitud/motivación: 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GB" sz="1000" i="1" dirty="0"/>
              <a:t>¿Están dispuestos?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¿Saben por qué asisten a la formación?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¿Está la moral alta?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¿Cuál es su actitud hacia la organización y la formación?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¿Creen que la formación es importante?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¿Han sido positivas sus experiencias previas de formación?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1000" b="1" dirty="0"/>
              <a:t>Factores de </a:t>
            </a:r>
            <a:r>
              <a:rPr lang="en-GB" sz="1000" b="1" dirty="0" err="1"/>
              <a:t>gestión</a:t>
            </a:r>
            <a:r>
              <a:rPr lang="en-GB" sz="1000" b="1" dirty="0"/>
              <a:t>:</a:t>
            </a:r>
            <a:r>
              <a:rPr lang="es-ES" dirty="0"/>
              <a:t> </a:t>
            </a:r>
            <a:endParaRPr dirty="0"/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¿Los gerentes están dispuestos a enviar a su gente/ahorrar el tiempo de su gente? 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¿Los administradores ya tienen los conocimientos?</a:t>
            </a:r>
          </a:p>
          <a:p>
            <a:pPr lvl="1" eaLnBrk="1" hangingPunct="1">
              <a:lnSpc>
                <a:spcPct val="90000"/>
              </a:lnSpc>
              <a:buFontTx/>
              <a:buChar char="-"/>
            </a:pPr>
            <a:r>
              <a:rPr lang="en-GB" sz="1000" i="1" dirty="0"/>
              <a:t>¿Los gerentes creen que la formación es importante?</a:t>
            </a:r>
          </a:p>
          <a:p>
            <a:pPr lvl="1" eaLnBrk="1" hangingPunct="1">
              <a:lnSpc>
                <a:spcPct val="90000"/>
              </a:lnSpc>
            </a:pPr>
            <a:endParaRPr lang="es-ES" sz="1000" i="1" dirty="0"/>
          </a:p>
          <a:p>
            <a:pPr lvl="1" eaLnBrk="1" hangingPunct="1">
              <a:lnSpc>
                <a:spcPct val="90000"/>
              </a:lnSpc>
            </a:pPr>
            <a:r>
              <a:rPr lang="en-GB" sz="1000" b="1" dirty="0"/>
              <a:t>Nota: </a:t>
            </a:r>
            <a:r>
              <a:rPr lang="en-GB" sz="1000" dirty="0" err="1"/>
              <a:t>Aproveche</a:t>
            </a:r>
            <a:r>
              <a:rPr lang="en-GB" sz="1000" dirty="0"/>
              <a:t> para "conocer a su audiencia" en las siguientes dos diapositivas</a:t>
            </a:r>
          </a:p>
          <a:p>
            <a:pPr eaLnBrk="1" hangingPunct="1">
              <a:lnSpc>
                <a:spcPct val="90000"/>
              </a:lnSpc>
            </a:pPr>
            <a:endParaRPr lang="es-ES" sz="1000" i="1" dirty="0"/>
          </a:p>
          <a:p>
            <a:pPr eaLnBrk="1" hangingPunct="1">
              <a:lnSpc>
                <a:spcPct val="90000"/>
              </a:lnSpc>
            </a:pPr>
            <a:endParaRPr lang="es-ES" sz="1000" i="1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4392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Características de la audiencia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Historial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Estilo de entrega preferido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Experiencia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Tamaño de la audiencia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Nivel de habilidad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Edad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Idioma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9742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Características de la audiencia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Desafíos físicos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Ubicación geográfica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Habilidades relacionadas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Cultura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Educación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Papel en la organización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693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Características de la audiencia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Actitud/motivación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¿Están dispuestos?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¿Saben por qué están aquí?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¿Está la moral alta?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¿Cuál es su actitud hacia la organización y la formación?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¿Creen que la formación es importante?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¿Las experiencias de formación anteriores han sido positivas?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Actitud/motivación: 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¿Están dispuestos?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¿Saben por qué asisten a la formación?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¿Está la moral alta?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¿Cuál es su actitud hacia la organización y la formación?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¿Creen que la formación es importante?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¿Han sido positivas sus experiencias previas de formación?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Factores de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gestión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</a:t>
            </a:r>
            <a:r>
              <a:rPr lang="es-ES" dirty="0"/>
              <a:t>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¿Los gerentes están dispuestos a enviar a su gente/ahorrar el tiempo de su gente?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¿Los administradores ya tienen los conocimientos?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¿Los gerentes creen que la formación es importante?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7251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EC5CB4-09C2-4AEA-AA1D-D36982053166}" type="slidenum">
              <a:rPr lang="en-GB" smtClean="0"/>
              <a:pPr/>
              <a:t>18</a:t>
            </a:fld>
            <a:endParaRPr lang="es-E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1000" b="1" dirty="0" err="1"/>
              <a:t>Cita</a:t>
            </a:r>
            <a:r>
              <a:rPr lang="en-GB" sz="1000" b="1" dirty="0"/>
              <a:t>: </a:t>
            </a:r>
            <a:r>
              <a:rPr lang="en-GB" sz="1000" dirty="0" err="1"/>
              <a:t>Referencia</a:t>
            </a:r>
            <a:r>
              <a:rPr lang="en-GB" sz="1000" dirty="0"/>
              <a:t> 'David Kolb': </a:t>
            </a:r>
            <a:r>
              <a:rPr lang="en-GB" sz="1000" i="1" dirty="0"/>
              <a:t>"Se ha descubierto que los adultos aprenden de forma más efectiva haciendo y experimentando"</a:t>
            </a:r>
          </a:p>
          <a:p>
            <a:pPr eaLnBrk="1" hangingPunct="1">
              <a:lnSpc>
                <a:spcPct val="90000"/>
              </a:lnSpc>
            </a:pPr>
            <a:endParaRPr lang="es-ES" sz="1000" dirty="0"/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Puede ser un ejercicio en </a:t>
            </a:r>
            <a:r>
              <a:rPr lang="en-GB" sz="1000" dirty="0" err="1"/>
              <a:t>grupo</a:t>
            </a:r>
            <a:r>
              <a:rPr lang="en-GB" sz="1000" dirty="0"/>
              <a:t>: Grupo A: </a:t>
            </a:r>
            <a:r>
              <a:rPr lang="en-GB" sz="1000" dirty="0" err="1"/>
              <a:t>Barreras</a:t>
            </a:r>
            <a:r>
              <a:rPr lang="en-GB" sz="1000" dirty="0"/>
              <a:t> al aprendizaje, Grupo B: Lo que ayuda a aprender</a:t>
            </a:r>
          </a:p>
          <a:p>
            <a:pPr eaLnBrk="1" hangingPunct="1">
              <a:lnSpc>
                <a:spcPct val="90000"/>
              </a:lnSpc>
            </a:pPr>
            <a:endParaRPr lang="es-ES" sz="1000" dirty="0"/>
          </a:p>
          <a:p>
            <a:pPr eaLnBrk="1" hangingPunct="1">
              <a:lnSpc>
                <a:spcPct val="90000"/>
              </a:lnSpc>
            </a:pPr>
            <a:r>
              <a:rPr lang="en-GB" sz="1000" b="1" dirty="0"/>
              <a:t>P: "¿Cuándo y cómo la gente aprende más rápido?"</a:t>
            </a:r>
            <a:r>
              <a:rPr lang="en-GB" sz="1000" dirty="0"/>
              <a:t> </a:t>
            </a:r>
            <a:r>
              <a:rPr lang="en-GB" sz="1000" i="1" dirty="0"/>
              <a:t>(pregunta, debata y resuma)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Cuando quieren aprender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Cuando saben por qué es importante para ellos: </a:t>
            </a:r>
            <a:r>
              <a:rPr lang="en-GB" sz="1000" i="1" dirty="0"/>
              <a:t>"¿Qué me es útil?" el estudiante</a:t>
            </a:r>
            <a:endParaRPr lang="es-ES" sz="10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Cuando creen que lo que aprenden les ayudará de manera real: </a:t>
            </a:r>
            <a:r>
              <a:rPr lang="en-GB" sz="1000" i="1" dirty="0"/>
              <a:t>¿cómo puede la formación de su sistema ayudar a sus estudiantes regionales de manera REAL?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Cuando se encuentran en un entorno de apoyo y libres de amenazas: </a:t>
            </a:r>
            <a:r>
              <a:rPr lang="en-GB" sz="1000" i="1" dirty="0"/>
              <a:t>¿cómo pueden hacer que se sientan completamente cómodos en el entorno de </a:t>
            </a:r>
            <a:r>
              <a:rPr lang="en-GB" sz="1000" i="1" dirty="0" err="1"/>
              <a:t>aprendizaje</a:t>
            </a:r>
            <a:r>
              <a:rPr lang="en-GB" sz="1000" i="1" dirty="0"/>
              <a:t>? ¿Cómo puede asegurarse de que se diviertan?</a:t>
            </a:r>
            <a:endParaRPr lang="es-ES" sz="10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Cuando se sientan bien consigo mismos y se sientan capaces de aprender lo que se espera de ellos: </a:t>
            </a:r>
            <a:r>
              <a:rPr lang="en-GB" sz="1000" i="1" dirty="0"/>
              <a:t>¿puede involucrar a sus alumnos de manera que se sientan bien consigo mismos? </a:t>
            </a:r>
            <a:endParaRPr lang="es-ES" sz="1000" dirty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¿Cuándo se les proporciona la información de diferentes maneras? - </a:t>
            </a:r>
            <a:r>
              <a:rPr lang="en-GB" sz="1000" i="1" dirty="0"/>
              <a:t>¿Cómo se puede construir en diferentes métodos de entrega/cambios de medios? (Refiérase al lapso típico de atención de adultos de 12 minutos)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 Aprenden al realizar la tarea - </a:t>
            </a:r>
            <a:r>
              <a:rPr lang="en-GB" sz="1000" i="1" dirty="0"/>
              <a:t>¿Puede brindar a sus estudiantes la oportunidad de poner en práctica lo que han aprendido lo antes posible?</a:t>
            </a:r>
            <a:r>
              <a:rPr dirty="0"/>
              <a:t>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z="1000" dirty="0"/>
              <a:t>Aprenden de los comentarios oportunos sobre su desempeño. A los estudiantes les gusta que les elogien cuando hacen las cosas bien - </a:t>
            </a:r>
            <a:r>
              <a:rPr lang="en-GB" sz="1000" i="1" dirty="0"/>
              <a:t>Asegúrense de que se proporcionen comentarios constructivos y sin prejuicios en cada oportunidad que se presente.</a:t>
            </a:r>
          </a:p>
          <a:p>
            <a:pPr eaLnBrk="1" hangingPunct="1">
              <a:lnSpc>
                <a:spcPct val="90000"/>
              </a:lnSpc>
            </a:pPr>
            <a:endParaRPr lang="es-ES" sz="1000" i="1" dirty="0"/>
          </a:p>
          <a:p>
            <a:pPr eaLnBrk="1" hangingPunct="1">
              <a:lnSpc>
                <a:spcPct val="90000"/>
              </a:lnSpc>
            </a:pPr>
            <a:r>
              <a:rPr lang="en-GB" sz="1000" b="1" dirty="0"/>
              <a:t>Ejercicio </a:t>
            </a:r>
            <a:r>
              <a:rPr lang="en-GB" sz="1000" i="1" dirty="0"/>
              <a:t>(prepare de antemano el rotafolio con los comentarios "de lo que ellos ----" a </a:t>
            </a:r>
            <a:r>
              <a:rPr lang="en-GB" sz="1000" i="1" dirty="0" err="1"/>
              <a:t>continuación</a:t>
            </a:r>
            <a:r>
              <a:rPr lang="en-GB" sz="1000" i="1" dirty="0"/>
              <a:t>). Los estudiantes adivinan los </a:t>
            </a:r>
            <a:r>
              <a:rPr lang="en-GB" sz="1000" i="1" dirty="0" err="1"/>
              <a:t>porcentajes</a:t>
            </a:r>
            <a:r>
              <a:rPr lang="en-GB" sz="1000" i="1" dirty="0"/>
              <a:t>. El formador publica valores según corresponda)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En general, las personas en una situación de aprendizaje retienen un:</a:t>
            </a:r>
            <a:endParaRPr lang="es-ES" sz="1000" i="1" u="sng" dirty="0"/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10%</a:t>
            </a:r>
            <a:r>
              <a:rPr dirty="0"/>
              <a:t> </a:t>
            </a:r>
            <a:r>
              <a:rPr lang="en-GB" sz="1000" u="sng" dirty="0"/>
              <a:t>de lo que leen</a:t>
            </a:r>
            <a:endParaRPr lang="es-ES" sz="1000" i="1" u="sng" dirty="0"/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20%</a:t>
            </a:r>
            <a:r>
              <a:rPr dirty="0"/>
              <a:t> </a:t>
            </a:r>
            <a:r>
              <a:rPr lang="en-GB" sz="1000" u="sng" dirty="0"/>
              <a:t>de lo que oyen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30%</a:t>
            </a:r>
            <a:r>
              <a:rPr dirty="0"/>
              <a:t> </a:t>
            </a:r>
            <a:r>
              <a:rPr lang="en-GB" sz="1000" u="sng" dirty="0"/>
              <a:t>de lo que ven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50%</a:t>
            </a:r>
            <a:r>
              <a:rPr dirty="0"/>
              <a:t> </a:t>
            </a:r>
            <a:r>
              <a:rPr lang="en-GB" sz="1000" u="sng" dirty="0"/>
              <a:t>de lo que ven y oyen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70%</a:t>
            </a:r>
            <a:r>
              <a:rPr dirty="0"/>
              <a:t> </a:t>
            </a:r>
            <a:r>
              <a:rPr lang="en-GB" sz="1000" u="sng" dirty="0"/>
              <a:t>de lo que hablan con los demás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80%</a:t>
            </a:r>
            <a:r>
              <a:rPr dirty="0"/>
              <a:t> </a:t>
            </a:r>
            <a:r>
              <a:rPr lang="en-GB" sz="1000" u="sng" dirty="0"/>
              <a:t>de lo que usan y hacen en la vida real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i="1" dirty="0"/>
              <a:t>95%</a:t>
            </a:r>
            <a:r>
              <a:rPr dirty="0"/>
              <a:t> </a:t>
            </a:r>
            <a:r>
              <a:rPr lang="en-GB" sz="1000" u="sng" dirty="0"/>
              <a:t>de lo que le enseñan a otra persona a hacer</a:t>
            </a:r>
          </a:p>
          <a:p>
            <a:pPr eaLnBrk="1" hangingPunct="1">
              <a:lnSpc>
                <a:spcPct val="90000"/>
              </a:lnSpc>
            </a:pPr>
            <a:endParaRPr lang="es-ES" sz="1000" u="sng" dirty="0"/>
          </a:p>
          <a:p>
            <a:pPr eaLnBrk="1" hangingPunct="1">
              <a:lnSpc>
                <a:spcPct val="90000"/>
              </a:lnSpc>
            </a:pPr>
            <a:r>
              <a:rPr lang="en-GB" sz="1000" b="1" dirty="0"/>
              <a:t>Nota: </a:t>
            </a:r>
            <a:r>
              <a:rPr lang="en-GB" sz="1000" dirty="0"/>
              <a:t>Enlaces al ejercicio del viernes anterior</a:t>
            </a:r>
            <a:r>
              <a:rPr dirty="0"/>
              <a:t> </a:t>
            </a:r>
          </a:p>
          <a:p>
            <a:pPr eaLnBrk="1" hangingPunct="1">
              <a:lnSpc>
                <a:spcPct val="90000"/>
              </a:lnSpc>
            </a:pPr>
            <a:endParaRPr lang="es-ES" sz="1000" b="1" u="sng" dirty="0"/>
          </a:p>
          <a:p>
            <a:pPr eaLnBrk="1" hangingPunct="1">
              <a:lnSpc>
                <a:spcPct val="90000"/>
              </a:lnSpc>
            </a:pPr>
            <a:r>
              <a:rPr lang="en-GB" sz="1000" b="1" u="sng" dirty="0" err="1"/>
              <a:t>Cita</a:t>
            </a:r>
            <a:r>
              <a:rPr lang="en-GB" sz="1000" b="1" u="sng" dirty="0"/>
              <a:t>:</a:t>
            </a:r>
            <a:r>
              <a:rPr lang="es-ES" dirty="0"/>
              <a:t> </a:t>
            </a:r>
            <a:r>
              <a:rPr lang="en-GB" sz="1000" dirty="0" err="1"/>
              <a:t>Proverbio</a:t>
            </a:r>
            <a:r>
              <a:rPr lang="en-GB" sz="1000" dirty="0"/>
              <a:t> chino: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"Escucho y olvido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Veo y recuerdo</a:t>
            </a:r>
          </a:p>
          <a:p>
            <a:pPr eaLnBrk="1" hangingPunct="1">
              <a:lnSpc>
                <a:spcPct val="90000"/>
              </a:lnSpc>
            </a:pPr>
            <a:r>
              <a:rPr lang="en-GB" sz="1000" dirty="0"/>
              <a:t>Lo hago y lo entiendo "</a:t>
            </a:r>
          </a:p>
          <a:p>
            <a:pPr eaLnBrk="1" hangingPunct="1">
              <a:lnSpc>
                <a:spcPct val="90000"/>
              </a:lnSpc>
            </a:pPr>
            <a:endParaRPr lang="es-ES" sz="1000" i="1" dirty="0"/>
          </a:p>
          <a:p>
            <a:pPr eaLnBrk="1" hangingPunct="1">
              <a:lnSpc>
                <a:spcPct val="90000"/>
              </a:lnSpc>
            </a:pPr>
            <a:r>
              <a:rPr lang="en-GB" sz="1000" b="1" u="sng" dirty="0"/>
              <a:t>Folletos</a:t>
            </a:r>
            <a:r>
              <a:rPr dirty="0"/>
              <a:t>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GB" sz="1000" b="1" dirty="0"/>
              <a:t>Estilos de aprendizaje </a:t>
            </a:r>
            <a:r>
              <a:rPr lang="en-GB" sz="1000" i="1" dirty="0"/>
              <a:t>(por </a:t>
            </a:r>
            <a:r>
              <a:rPr lang="en-GB" sz="1000" i="1" dirty="0" err="1"/>
              <a:t>interés</a:t>
            </a:r>
            <a:r>
              <a:rPr lang="en-GB" sz="1000" i="1" dirty="0"/>
              <a:t>):</a:t>
            </a:r>
            <a:r>
              <a:rPr lang="es-ES" dirty="0"/>
              <a:t> </a:t>
            </a:r>
            <a:r>
              <a:rPr lang="en-GB" sz="1000" dirty="0" err="1"/>
              <a:t>Activista</a:t>
            </a:r>
            <a:r>
              <a:rPr lang="en-GB" sz="1000" dirty="0"/>
              <a:t>, pragmático, teórico, reflector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9CC96-303C-4354-887D-ABE3BAF32AF3}" type="slidenum">
              <a:rPr lang="en-GB" smtClean="0"/>
              <a:pPr/>
              <a:t>19</a:t>
            </a:fld>
            <a:endParaRPr lang="es-E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900" b="1" dirty="0"/>
              <a:t>P: "¿Cuál es una buena estructura para un evento de </a:t>
            </a:r>
            <a:r>
              <a:rPr lang="en-GB" sz="900" b="1" dirty="0" err="1"/>
              <a:t>formación</a:t>
            </a:r>
            <a:r>
              <a:rPr lang="en-GB" sz="900" b="1" dirty="0"/>
              <a:t>?" </a:t>
            </a:r>
            <a:r>
              <a:rPr lang="en-GB" sz="900" i="1" dirty="0"/>
              <a:t>(Los estudiantes consideran y debaten la estructura preferida antes de que se revele cada punto). El formador debe sacar a la luz cualquier punto clave no cubierto por los estudiantes):</a:t>
            </a:r>
          </a:p>
          <a:p>
            <a:pPr eaLnBrk="1" hangingPunct="1">
              <a:lnSpc>
                <a:spcPct val="80000"/>
              </a:lnSpc>
            </a:pPr>
            <a:endParaRPr lang="es-ES" sz="900" i="1" dirty="0"/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Apertura:</a:t>
            </a:r>
            <a:r>
              <a:rPr dirty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Se presenta usted, el </a:t>
            </a:r>
            <a:r>
              <a:rPr lang="en-GB" sz="900" dirty="0" err="1"/>
              <a:t>formador</a:t>
            </a:r>
            <a:r>
              <a:rPr lang="en-GB" sz="900" dirty="0"/>
              <a:t> (saluda a los estudiantes en la puerta, ¡recuerde sonreír!)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Dé la bienvenida a su audiencia, cree un clima bueno/inicial y una </a:t>
            </a:r>
            <a:r>
              <a:rPr lang="en-GB" sz="900" dirty="0" err="1"/>
              <a:t>buena</a:t>
            </a:r>
            <a:r>
              <a:rPr lang="en-GB" sz="900" dirty="0"/>
              <a:t> </a:t>
            </a:r>
            <a:r>
              <a:rPr lang="en-GB" sz="900" dirty="0" err="1"/>
              <a:t>relación</a:t>
            </a:r>
            <a:r>
              <a:rPr lang="en-GB" sz="900" dirty="0"/>
              <a:t> </a:t>
            </a:r>
            <a:endParaRPr lang="es-ES" sz="900" i="1" dirty="0"/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Aperturas creativas/</a:t>
            </a:r>
            <a:r>
              <a:rPr lang="en-GB" sz="900" dirty="0" err="1"/>
              <a:t>potentes</a:t>
            </a:r>
            <a:r>
              <a:rPr lang="en-GB" sz="900" dirty="0"/>
              <a:t>: </a:t>
            </a:r>
            <a:r>
              <a:rPr lang="en-GB" sz="900" dirty="0" err="1"/>
              <a:t>refuerza</a:t>
            </a:r>
            <a:r>
              <a:rPr lang="en-GB" sz="900" dirty="0"/>
              <a:t> los mensajes estratégicos, aporta profesionalidad, comunica el compromiso de la administración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Rompe el hielo para la audiencia de transición desde actividades anteriores 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Presentaciones: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Proporcionan al formador información sobre sus participantes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Ayudan al buen clima y la relación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Pregunte por el conocimiento del sujeto de los </a:t>
            </a:r>
            <a:r>
              <a:rPr lang="en-GB" sz="900" dirty="0" err="1"/>
              <a:t>estudiantes</a:t>
            </a:r>
            <a:r>
              <a:rPr lang="en-GB" sz="900" dirty="0"/>
              <a:t>: </a:t>
            </a:r>
            <a:r>
              <a:rPr lang="en-GB" sz="900" dirty="0" err="1"/>
              <a:t>hace</a:t>
            </a:r>
            <a:r>
              <a:rPr lang="en-GB" sz="900" dirty="0"/>
              <a:t> una introducción al tema, les hace sentir bien consigo mismos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Brinda información general y noticias sobre el desarrollo futuro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Muestra las 'preocupaciones' o 'problemas' </a:t>
            </a:r>
            <a:r>
              <a:rPr lang="en-GB" sz="900" dirty="0" err="1"/>
              <a:t>actuales</a:t>
            </a:r>
            <a:r>
              <a:rPr lang="en-GB" sz="900" dirty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Elude a las soluciones (por ejemplo, procesos para apoyar la implementación del sistema)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Agenda: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clara y concisa (¡no prolija!)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Mantiene al público y al formador en el buen camino (ayuda a evitar los bloqueos mentales)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Si los estudiantes saben lo que viene a continuación, se evitan las interrupciones innecesarias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Permite a la audiencia ver la dirección lógica y la conclusión del evento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Gestiona las expectativas de la audiencia (por ejemplo, reglas de la casa, descansos, etc.)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Objetivos: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Estados a los que quiere ir, cómo va a llegar allí y las condiciones del entorno (referencia 'INTELIGENTE' - cuantificables - objetivos)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Aborda la "actitud y motivación" - el "¿Qué me es útil?"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Proporciona el vínculo entre la formación y el trabajo del participante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Cuerpo principal de formación: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real y contener una prueba de apoyo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animado e interesante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</a:t>
            </a:r>
            <a:r>
              <a:rPr lang="en-GB" sz="900" dirty="0" err="1"/>
              <a:t>Simplifique</a:t>
            </a:r>
            <a:r>
              <a:rPr lang="en-GB" sz="900" dirty="0"/>
              <a:t>. Evite la palabrería (la audiencia pierde interés y concentración)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Desarrolle la interacción (por ejemplo, preguntas para verificar la comprensión, accesorios, etc.)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Resumen/conclusión (uno o ambos):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Resuma después de cada tema principal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Visite de nuevo los puntos clave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Revise los temas para verificar la comprensión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Recopile los diferentes aspectos de su formación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Verifique si se han cumplido los objetivos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Próximos pasos/recomendaciones: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Brinde la oportunidad de recibir comentarios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Recopile recomendaciones para el progreso futuro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Discuta y acuerde un plan de acción para aplicar lo que se ha aprendido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¡NO TERMINE como una cosa más hecha!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Los objetivos de esta sesión particular se explican a los delegados. Estas son las cosas que el delegado debería poder hacer al final de la sesión. Estos objetivos pueden usarse para evaluar el conocimiento obtenido y permitir a los delegados evaluar la capacitación. Para esta sesión, los delegados deberían ser capaces de: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dirty="0" err="1"/>
              <a:t>Estar</a:t>
            </a:r>
            <a:r>
              <a:rPr lang="en-GB" sz="1200" dirty="0"/>
              <a:t> </a:t>
            </a:r>
            <a:r>
              <a:rPr lang="en-GB" sz="1200" dirty="0" err="1"/>
              <a:t>preparados</a:t>
            </a:r>
            <a:r>
              <a:rPr lang="en-GB" sz="1200" dirty="0"/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apropiadamente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Aplicar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clases y técnicas de demostración variadas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Usar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las mejores prácticas para investigar y diseñar contenido (KIS)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Identificar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los estilos de personalidad de los asistentes que pueden influir al impartir la formación</a:t>
            </a:r>
          </a:p>
          <a:p>
            <a:pPr marL="171450" indent="-171450">
              <a:buFont typeface="Arial"/>
              <a:buChar char="•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Demostrar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el uso lógico de la estructura del curso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932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¿Preguntas?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debe ser utilizada por los formadores para abordar cualquier problema planteado por la clase y también para presentar o volver a presentar cualquier área que el formador crea que debe enfatizarse antes de finalizar esta parte de la sesión.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5661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014F52-A7B3-43BB-8B23-226580D23707}" type="slidenum">
              <a:rPr lang="en-GB" smtClean="0"/>
              <a:pPr/>
              <a:t>21</a:t>
            </a:fld>
            <a:endParaRPr lang="es-E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000" b="1" dirty="0" err="1"/>
              <a:t>Cita</a:t>
            </a:r>
            <a:r>
              <a:rPr lang="en-GB" sz="1000" b="1" dirty="0"/>
              <a:t>:</a:t>
            </a:r>
            <a:r>
              <a:rPr lang="en-GB" sz="1000" dirty="0"/>
              <a:t> Al considerar la estructura de su evento de formación, tenga en cuenta que debe:</a:t>
            </a:r>
          </a:p>
          <a:p>
            <a:pPr eaLnBrk="1" hangingPunct="1"/>
            <a:endParaRPr lang="es-ES" sz="1000" b="1" dirty="0"/>
          </a:p>
          <a:p>
            <a:pPr eaLnBrk="1" hangingPunct="1"/>
            <a:r>
              <a:rPr lang="en-GB" sz="1000" b="1" dirty="0" err="1"/>
              <a:t>Decir</a:t>
            </a:r>
            <a:r>
              <a:rPr lang="en-GB" sz="1000" b="1" dirty="0"/>
              <a:t> lo que tenga que </a:t>
            </a:r>
            <a:r>
              <a:rPr lang="en-GB" sz="1000" b="1" dirty="0" err="1"/>
              <a:t>decirles</a:t>
            </a:r>
            <a:r>
              <a:rPr lang="en-GB" sz="1000" b="1" dirty="0"/>
              <a:t>:</a:t>
            </a:r>
            <a:r>
              <a:rPr lang="es-ES" dirty="0"/>
              <a:t> </a:t>
            </a:r>
            <a:r>
              <a:rPr dirty="0"/>
              <a:t> </a:t>
            </a:r>
            <a:r>
              <a:rPr lang="en-GB" sz="1000" i="1" dirty="0"/>
              <a:t>Introducción, agenda, objetivos</a:t>
            </a:r>
          </a:p>
          <a:p>
            <a:pPr eaLnBrk="1" hangingPunct="1"/>
            <a:r>
              <a:rPr lang="en-GB" sz="1000" b="1" dirty="0" err="1"/>
              <a:t>Explicar</a:t>
            </a:r>
            <a:r>
              <a:rPr lang="en-GB" sz="1000" b="1" dirty="0"/>
              <a:t>:</a:t>
            </a:r>
            <a:r>
              <a:rPr lang="es-ES" dirty="0"/>
              <a:t> </a:t>
            </a:r>
            <a:r>
              <a:rPr dirty="0"/>
              <a:t> </a:t>
            </a:r>
            <a:r>
              <a:rPr lang="en-GB" sz="1000" i="1" dirty="0"/>
              <a:t>Contenido principal respaldado por interacción, ejercicios, folletos, etc.</a:t>
            </a:r>
            <a:endParaRPr lang="es-ES" sz="1000" i="1" dirty="0"/>
          </a:p>
          <a:p>
            <a:pPr eaLnBrk="1" hangingPunct="1"/>
            <a:r>
              <a:rPr lang="en-GB" sz="1000" b="1" dirty="0" err="1"/>
              <a:t>Repasar</a:t>
            </a:r>
            <a:r>
              <a:rPr lang="en-GB" sz="1000" b="1" dirty="0"/>
              <a:t> lo que les haya </a:t>
            </a:r>
            <a:r>
              <a:rPr lang="en-GB" sz="1000" b="1" dirty="0" err="1"/>
              <a:t>dicho</a:t>
            </a:r>
            <a:r>
              <a:rPr lang="en-GB" sz="1000" b="1" dirty="0"/>
              <a:t>:</a:t>
            </a:r>
            <a:r>
              <a:rPr lang="es-ES" dirty="0"/>
              <a:t> </a:t>
            </a:r>
            <a:r>
              <a:rPr lang="en-GB" sz="1000" i="1" dirty="0" err="1"/>
              <a:t>Conclusión</a:t>
            </a:r>
            <a:r>
              <a:rPr lang="en-GB" sz="1000" i="1" dirty="0"/>
              <a:t>, resumen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9CC96-303C-4354-887D-ABE3BAF32AF3}" type="slidenum">
              <a:rPr lang="en-GB" smtClean="0"/>
              <a:pPr/>
              <a:t>22</a:t>
            </a:fld>
            <a:endParaRPr lang="es-E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900" b="1" dirty="0"/>
              <a:t>P: "¿Cuál es una buena estructura para un evento de </a:t>
            </a:r>
            <a:r>
              <a:rPr lang="en-GB" sz="900" b="1" dirty="0" err="1"/>
              <a:t>formación</a:t>
            </a:r>
            <a:r>
              <a:rPr lang="en-GB" sz="900" b="1" dirty="0"/>
              <a:t>?" </a:t>
            </a:r>
            <a:r>
              <a:rPr lang="en-GB" sz="900" i="1" dirty="0"/>
              <a:t>(Los estudiantes consideran y debaten la estructura preferida antes de que se revele cada punto). El formador debe sacar a la luz cualquier punto clave no cubierto por los estudiantes):</a:t>
            </a:r>
          </a:p>
          <a:p>
            <a:pPr eaLnBrk="1" hangingPunct="1">
              <a:lnSpc>
                <a:spcPct val="80000"/>
              </a:lnSpc>
            </a:pPr>
            <a:endParaRPr lang="es-ES" sz="900" i="1" dirty="0"/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Apertura:</a:t>
            </a:r>
            <a:r>
              <a:rPr dirty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Se presenta usted, el Instructor (saluda a los estudiantes en la puerta, ¡recuerde sonreír!)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Dé la bienvenida a su audiencia, cree un clima bueno/inicial y una </a:t>
            </a:r>
            <a:r>
              <a:rPr lang="en-GB" sz="900" dirty="0" err="1"/>
              <a:t>buena</a:t>
            </a:r>
            <a:r>
              <a:rPr lang="en-GB" sz="900" dirty="0"/>
              <a:t> </a:t>
            </a:r>
            <a:r>
              <a:rPr lang="en-GB" sz="900" dirty="0" err="1"/>
              <a:t>relación</a:t>
            </a:r>
            <a:r>
              <a:rPr lang="en-GB" sz="900" dirty="0"/>
              <a:t> </a:t>
            </a:r>
            <a:endParaRPr lang="es-ES" sz="900" i="1" dirty="0"/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Aperturas creativas/</a:t>
            </a:r>
            <a:r>
              <a:rPr lang="en-GB" sz="900" dirty="0" err="1"/>
              <a:t>potentes</a:t>
            </a:r>
            <a:r>
              <a:rPr lang="en-GB" sz="900" dirty="0"/>
              <a:t>: </a:t>
            </a:r>
            <a:r>
              <a:rPr lang="en-GB" sz="900" dirty="0" err="1"/>
              <a:t>refuerza</a:t>
            </a:r>
            <a:r>
              <a:rPr lang="en-GB" sz="900" dirty="0"/>
              <a:t> los mensajes estratégicos, aporta profesionalidad, comunica el compromiso de la administración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Rompe el hielo para la audiencia de transición desde actividades anteriores 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Presentaciones: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Proporcionan al formador información sobre sus participantes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Ayudan al buen clima y la relación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Pregunte por el conocimiento del sujeto de los </a:t>
            </a:r>
            <a:r>
              <a:rPr lang="en-GB" sz="900" dirty="0" err="1"/>
              <a:t>estudiantes</a:t>
            </a:r>
            <a:r>
              <a:rPr lang="en-GB" sz="900" dirty="0"/>
              <a:t>: </a:t>
            </a:r>
            <a:r>
              <a:rPr lang="en-GB" sz="900" dirty="0" err="1"/>
              <a:t>hace</a:t>
            </a:r>
            <a:r>
              <a:rPr lang="en-GB" sz="900" dirty="0"/>
              <a:t> una introducción al tema, les hace sentir bien consigo mismos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Brinda información general y noticias sobre el desarrollo futuro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Muestra las 'preocupaciones' o 'problemas' </a:t>
            </a:r>
            <a:r>
              <a:rPr lang="en-GB" sz="900" dirty="0" err="1"/>
              <a:t>actuales</a:t>
            </a:r>
            <a:r>
              <a:rPr lang="en-GB" sz="900" dirty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Elude a las soluciones (por ejemplo, procesos para apoyar la implementación del sistema)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Agenda: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clara y concisa (¡no prolija!)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Mantiene al público y al formador en el buen camino (ayuda a evitar los bloqueos mentales)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Si los estudiantes saben lo que viene a continuación, se evitan las interrupciones innecesarias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Permite a la audiencia ver la dirección lógica y la conclusión del evento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Gestiona las expectativas de la audiencia (por ejemplo, reglas de la casa, descansos, etc.)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Objetivos: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Estados a los que quiere ir, cómo va a llegar allí y las condiciones del entorno (referencia 'INTELIGENTE' - cuantificables - objetivos)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Aborda la "actitud y motivación" - el "¿Qué me es útil?"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Proporciona el vínculo entre la formación y el trabajo del participante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Cuerpo principal de formación: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real y contener una prueba de apoyo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animado e interesante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</a:t>
            </a:r>
            <a:r>
              <a:rPr lang="en-GB" sz="900" dirty="0" err="1"/>
              <a:t>Simplifique</a:t>
            </a:r>
            <a:r>
              <a:rPr lang="en-GB" sz="900" dirty="0"/>
              <a:t>. Evite la palabrería (la audiencia pierde interés y concentración)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Desarrolle la interacción (por ejemplo, preguntas para verificar la comprensión, accesorios, etc.)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Resumen/conclusión (uno o ambos):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Resuma después de cada tema principal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Visite de nuevo los puntos clave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Revise los temas para verificar la comprensión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Recopile los diferentes aspectos de su formación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Verifique si se han cumplido los objetivos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Próximos pasos/recomendaciones: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Brinde la oportunidad de recibir comentarios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Recopile recomendaciones para el progreso futuro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Discuta y acuerde un plan de acción para aplicar lo que se ha aprendido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¡NO TERMINE como una cosa más hecha!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¿Preguntas?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debe ser utilizada por los formadores para abordar cualquier problema planteado por la clase y también para presentar o volver a presentar cualquier área que el formador crea que debe enfatizarse antes de finalizar esta parte de la sesión.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96675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Objetivos de la sesión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El formador debe ahora recapitular que los delegados pueden: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Prepárese apropiadamente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Aplique clases y técnicas de demostración variadas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Use las mejores prácticas para investigar y diseñar contenido (KIS)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Identifique los estilos de personalidad de los asistentes que pueden influir al impartir la formación</a:t>
            </a:r>
          </a:p>
          <a:p>
            <a:pPr marL="17145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Demuestre el uso lógico de la estructura del </a:t>
            </a:r>
            <a:r>
              <a:rPr lang="en-GB" sz="1200" kern="1200">
                <a:solidFill>
                  <a:schemeClr val="tx1"/>
                </a:solidFill>
                <a:effectLst/>
                <a:latin typeface="Arial" charset="0"/>
              </a:rPr>
              <a:t>curso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3804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F908D1-D06A-4C47-8CE4-0F33657CE857}" type="slidenum">
              <a:rPr lang="en-GB" smtClean="0"/>
              <a:pPr/>
              <a:t>3</a:t>
            </a:fld>
            <a:endParaRPr lang="es-E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Los siete pasos hacia el éxito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Investigación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Estructura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Contenido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Imagen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Repaso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¡Más repaso!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presenta los 7 pasos para los delegados: en esta sesión se cubrirán los primeros cuatro pasos. El formador debe presentar el primer tema: planificación.</a:t>
            </a:r>
            <a:r>
              <a:rPr dirty="0"/>
              <a:t> </a:t>
            </a:r>
            <a:endParaRPr lang="es-ES" sz="1000" b="1" dirty="0"/>
          </a:p>
          <a:p>
            <a:pPr eaLnBrk="1" hangingPunct="1"/>
            <a:endParaRPr lang="es-ES" sz="1000" b="1" dirty="0"/>
          </a:p>
          <a:p>
            <a:pPr eaLnBrk="1" hangingPunct="1"/>
            <a:r>
              <a:rPr lang="en-GB" sz="1000" b="1" dirty="0"/>
              <a:t>Instructor: </a:t>
            </a:r>
            <a:r>
              <a:rPr lang="en-GB" sz="1000" dirty="0" err="1"/>
              <a:t>Publique</a:t>
            </a:r>
            <a:r>
              <a:rPr lang="en-GB" sz="1000" dirty="0"/>
              <a:t> la página del rotafolio con estos siete títulos para notas/facilidad de referencia</a:t>
            </a:r>
          </a:p>
          <a:p>
            <a:pPr eaLnBrk="1" hangingPunct="1"/>
            <a:endParaRPr lang="es-ES" sz="1000" dirty="0"/>
          </a:p>
          <a:p>
            <a:pPr eaLnBrk="1" hangingPunct="1"/>
            <a:r>
              <a:rPr lang="en-GB" sz="1000" b="1" dirty="0"/>
              <a:t>Al evaluar el contenido técnico, los estudiantes consideran:</a:t>
            </a:r>
          </a:p>
          <a:p>
            <a:pPr eaLnBrk="1" hangingPunct="1"/>
            <a:r>
              <a:rPr lang="en-GB" sz="1000" dirty="0"/>
              <a:t>P: "¿Tiene acceso a ejemplos relevantes relacionados con el trabajo para incorporar su contenido?"</a:t>
            </a:r>
          </a:p>
          <a:p>
            <a:pPr eaLnBrk="1" hangingPunct="1"/>
            <a:r>
              <a:rPr lang="en-GB" sz="1000" dirty="0"/>
              <a:t>P: "¿Necesitará planificar el tiempo para escribir guiones de formación y preguntas para brindar puntos clave de aprendizaje?"</a:t>
            </a:r>
          </a:p>
          <a:p>
            <a:pPr eaLnBrk="1" hangingPunct="1"/>
            <a:r>
              <a:rPr lang="en-GB" sz="1000" dirty="0"/>
              <a:t>P:  "¿Es relevante para su propio estilo de formación?"</a:t>
            </a:r>
          </a:p>
          <a:p>
            <a:pPr eaLnBrk="1" hangingPunct="1"/>
            <a:r>
              <a:rPr lang="en-GB" sz="1000" b="1" dirty="0"/>
              <a:t>Nota: </a:t>
            </a:r>
            <a:r>
              <a:rPr lang="en-GB" sz="1000" dirty="0"/>
              <a:t>El formador debe resaltar la importancia de los objetivos de aprendizaje, pero puede poner su propio enfoque en el contenido </a:t>
            </a:r>
            <a:r>
              <a:rPr lang="en-GB" sz="1000" i="1" dirty="0"/>
              <a:t>(El formador debe referirse/mostrar el CD del curso técnico)</a:t>
            </a:r>
          </a:p>
          <a:p>
            <a:pPr eaLnBrk="1" hangingPunct="1"/>
            <a:endParaRPr lang="es-ES" sz="1000" dirty="0"/>
          </a:p>
          <a:p>
            <a:pPr eaLnBrk="1" hangingPunct="1"/>
            <a:r>
              <a:rPr lang="en-GB" sz="1000" b="1" dirty="0"/>
              <a:t>P: "¿Qué se necesita?" </a:t>
            </a:r>
            <a:r>
              <a:rPr lang="en-GB" sz="1000" i="1" dirty="0"/>
              <a:t>(debate)</a:t>
            </a:r>
            <a:endParaRPr lang="es-ES" sz="1000" dirty="0"/>
          </a:p>
          <a:p>
            <a:pPr eaLnBrk="1" hangingPunct="1">
              <a:buFontTx/>
              <a:buChar char="•"/>
            </a:pPr>
            <a:r>
              <a:rPr lang="en-GB" sz="1000" dirty="0"/>
              <a:t> Una gran cantidad de tiempo (para preparar y repasar)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Planifica </a:t>
            </a:r>
            <a:r>
              <a:rPr lang="en-GB" sz="1000" dirty="0" err="1"/>
              <a:t>cómo</a:t>
            </a:r>
            <a:r>
              <a:rPr lang="en-GB" sz="1000" dirty="0"/>
              <a:t> </a:t>
            </a:r>
            <a:r>
              <a:rPr lang="en-GB" sz="1000" dirty="0" err="1"/>
              <a:t>será</a:t>
            </a:r>
            <a:r>
              <a:rPr lang="en-GB" sz="1000" dirty="0"/>
              <a:t> la </a:t>
            </a:r>
            <a:r>
              <a:rPr lang="en-GB" sz="1000" dirty="0" err="1"/>
              <a:t>formación</a:t>
            </a:r>
            <a:r>
              <a:rPr lang="en-GB" sz="1000" dirty="0"/>
              <a:t> </a:t>
            </a:r>
            <a:r>
              <a:rPr lang="en-GB" sz="1000" b="1" dirty="0"/>
              <a:t>(¡planea cambiar el método o los medios cada 12 a 20 </a:t>
            </a:r>
            <a:r>
              <a:rPr lang="en-GB" sz="1000" b="1" dirty="0" err="1"/>
              <a:t>minutos</a:t>
            </a:r>
            <a:r>
              <a:rPr lang="en-GB" sz="1000" b="1" dirty="0"/>
              <a:t>!) 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</a:t>
            </a:r>
            <a:r>
              <a:rPr lang="en-GB" sz="1000" dirty="0" err="1"/>
              <a:t>Piense</a:t>
            </a:r>
            <a:r>
              <a:rPr lang="en-GB" sz="1000" dirty="0"/>
              <a:t> dónde va a </a:t>
            </a:r>
            <a:r>
              <a:rPr lang="en-GB" sz="1000" dirty="0" err="1"/>
              <a:t>hacer</a:t>
            </a:r>
            <a:r>
              <a:rPr lang="en-GB" sz="1000" dirty="0"/>
              <a:t> la </a:t>
            </a:r>
            <a:r>
              <a:rPr lang="en-GB" sz="1000" dirty="0" err="1"/>
              <a:t>presentación</a:t>
            </a:r>
            <a:r>
              <a:rPr lang="en-GB" sz="1000" dirty="0"/>
              <a:t>; cómo se distribuirá la sala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Planifique descansos regulares para mantener a la audiencia fresca y centrada </a:t>
            </a:r>
            <a:r>
              <a:rPr lang="en-GB" sz="1000" i="1" dirty="0"/>
              <a:t>(pero no será posible en los ejercicios prácticos debido a limitaciones de </a:t>
            </a:r>
            <a:r>
              <a:rPr lang="en-GB" sz="1000" i="1" dirty="0" err="1"/>
              <a:t>tiempo</a:t>
            </a:r>
            <a:r>
              <a:rPr lang="en-GB" sz="1000" i="1" dirty="0"/>
              <a:t>)</a:t>
            </a:r>
            <a:endParaRPr lang="es-ES" sz="1000" dirty="0"/>
          </a:p>
          <a:p>
            <a:pPr eaLnBrk="1" hangingPunct="1">
              <a:buFontTx/>
              <a:buChar char="•"/>
            </a:pPr>
            <a:r>
              <a:rPr lang="en-GB" sz="1000" dirty="0"/>
              <a:t> ¡No confíe en la ponencia solo para impatir el contenido!</a:t>
            </a:r>
          </a:p>
          <a:p>
            <a:pPr eaLnBrk="1" hangingPunct="1"/>
            <a:endParaRPr lang="es-ES" sz="1000" b="1" dirty="0"/>
          </a:p>
          <a:p>
            <a:pPr eaLnBrk="1" hangingPunct="1"/>
            <a:r>
              <a:rPr lang="en-GB" sz="1000" b="1" dirty="0"/>
              <a:t>P: "¿Qué significa una buena </a:t>
            </a:r>
            <a:r>
              <a:rPr lang="en-GB" sz="1000" b="1" dirty="0" err="1"/>
              <a:t>planificación</a:t>
            </a:r>
            <a:r>
              <a:rPr lang="en-GB" sz="1000" b="1" dirty="0"/>
              <a:t>?" </a:t>
            </a:r>
            <a:r>
              <a:rPr lang="en-GB" sz="1000" dirty="0" err="1"/>
              <a:t>Confianza</a:t>
            </a:r>
            <a:r>
              <a:rPr lang="en-GB" sz="1000" dirty="0"/>
              <a:t>, profesionalismo, éxito, alto impacto</a:t>
            </a:r>
            <a:endParaRPr lang="es-ES" sz="1000" b="1" dirty="0"/>
          </a:p>
          <a:p>
            <a:pPr eaLnBrk="1" hangingPunct="1"/>
            <a:endParaRPr lang="es-ES" sz="1000" dirty="0"/>
          </a:p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Consideraciones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¿Tiene ejemplos relevantes para utilizar relacionados con el trabajo?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¿Necesitará tiempo para escribir el material del curso?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¿Lo que tiene es relevante para su estilo de formación?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¡Tenga en cuenta la importancia de los objetivos de aprendizaje!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Al evaluar el contenido del curso, los delegados tienen en cuenta que: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P: "¿Tiene acceso a ejemplos relevantes relacionados con el trabajo para incorporar su contenido?"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P: "¿Necesitará planificar el tiempo para escribir guiones de formación y preguntas para brindar puntos clave de aprendizaje?"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P:  "¿Es relevante para su propio estilo de formación?"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Nota: El formador debe resaltar la importancia de los objetivos de aprendizaje, pero puede poner su propio enfoque en el contenido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8619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Qué se necesita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Una gran cantidad de tiempo para preparar y repasar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Planifique cómo va a formar (cambios incorporados)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Piense en el diseño de la sala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Planifique descansos regulares para mantener a la gente fresca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 confíe solamente en la ponencia como método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Pregunta de discusión "¿Qué se requiere?"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Una gran cantidad de tiempo (para preparar y repasar)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Planifique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cómo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será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formación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(¡planea cambiar el método o los medios cada 12 a 20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minutos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!) 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Piense dónde va 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realizar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presentación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; cómo se distribuirá la sala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Planifique descansos regulares para mantener a la audiencia fresca y centrada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(pero no será posible en los ejercicios prácticos debido a limitaciones de tiempo)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¡Nunca confíe en una ponencia solo para impartir el contenido!</a:t>
            </a:r>
          </a:p>
          <a:p>
            <a:pPr marL="17145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Pregunta de discusión "¿Qué significa una buena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</a:t>
            </a:r>
            <a:r>
              <a:rPr lang="es-ES" dirty="0"/>
              <a:t>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17145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Confianza, profesionalismo, éxito, alto impacto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2400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21B060-A6AB-4A67-AB33-30B1BA094447}" type="slidenum">
              <a:rPr lang="en-GB" smtClean="0"/>
              <a:pPr/>
              <a:t>6</a:t>
            </a:fld>
            <a:endParaRPr lang="es-E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52400" indent="-152400" eaLnBrk="1" hangingPunct="1">
              <a:lnSpc>
                <a:spcPct val="90000"/>
              </a:lnSpc>
            </a:pPr>
            <a:endParaRPr lang="es-ES" sz="900" b="1" u="sng" dirty="0"/>
          </a:p>
          <a:p>
            <a:pPr marL="152400" indent="-152400" eaLnBrk="1" hangingPunct="1">
              <a:lnSpc>
                <a:spcPct val="90000"/>
              </a:lnSpc>
            </a:pPr>
            <a:endParaRPr lang="es-ES" sz="900" b="1" u="sng" dirty="0"/>
          </a:p>
          <a:p>
            <a:pPr marL="152400" indent="-152400" eaLnBrk="1" hangingPunct="1">
              <a:lnSpc>
                <a:spcPct val="90000"/>
              </a:lnSpc>
            </a:pPr>
            <a:endParaRPr lang="es-ES" sz="900" b="1" u="sng" dirty="0"/>
          </a:p>
          <a:p>
            <a:pPr marL="152400" indent="-152400" eaLnBrk="1" hangingPunct="1">
              <a:lnSpc>
                <a:spcPct val="90000"/>
              </a:lnSpc>
            </a:pPr>
            <a:endParaRPr lang="es-ES" sz="900" b="1" u="sng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u="sng" dirty="0"/>
              <a:t>Folleto</a:t>
            </a:r>
            <a:r>
              <a:rPr dirty="0"/>
              <a:t> </a:t>
            </a:r>
            <a:r>
              <a:rPr lang="en-GB" sz="900" b="1" dirty="0"/>
              <a:t>Pautas para los ponentes</a:t>
            </a:r>
            <a:r>
              <a:rPr dirty="0"/>
              <a:t> </a:t>
            </a:r>
            <a:r>
              <a:rPr lang="en-GB" sz="900" i="1" dirty="0"/>
              <a:t>(por </a:t>
            </a:r>
            <a:r>
              <a:rPr lang="en-GB" sz="900" i="1" dirty="0" err="1"/>
              <a:t>diversión</a:t>
            </a:r>
            <a:r>
              <a:rPr lang="en-GB" sz="900" i="1" dirty="0"/>
              <a:t>).</a:t>
            </a:r>
            <a:r>
              <a:rPr lang="en-GB" sz="900" b="1" dirty="0"/>
              <a:t> </a:t>
            </a:r>
            <a:r>
              <a:rPr lang="en-GB" sz="900" dirty="0" err="1"/>
              <a:t>Cobertura</a:t>
            </a:r>
            <a:r>
              <a:rPr lang="en-GB" sz="900" dirty="0"/>
              <a:t>:</a:t>
            </a:r>
            <a:endParaRPr lang="es-ES" sz="900" i="1" dirty="0"/>
          </a:p>
          <a:p>
            <a:pPr marL="152400" indent="-152400" eaLnBrk="1" hangingPunct="1">
              <a:lnSpc>
                <a:spcPct val="90000"/>
              </a:lnSpc>
            </a:pPr>
            <a:endParaRPr lang="es-ES" sz="900" i="1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dirty="0"/>
              <a:t>Parte de la planificación es especificar cómo transmitir el </a:t>
            </a:r>
            <a:r>
              <a:rPr lang="en-GB" sz="900" dirty="0" err="1"/>
              <a:t>mensaje</a:t>
            </a:r>
            <a:r>
              <a:rPr lang="en-GB" sz="900" dirty="0"/>
              <a:t>. </a:t>
            </a:r>
            <a:r>
              <a:rPr lang="en-GB" sz="900" dirty="0" err="1"/>
              <a:t>Preparación</a:t>
            </a:r>
            <a:r>
              <a:rPr lang="en-GB" sz="900" dirty="0"/>
              <a:t> de necesidades de medios utilizados:</a:t>
            </a:r>
          </a:p>
          <a:p>
            <a:pPr marL="152400" indent="-152400" eaLnBrk="1" hangingPunct="1">
              <a:lnSpc>
                <a:spcPct val="90000"/>
              </a:lnSpc>
            </a:pPr>
            <a:endParaRPr lang="es-ES" sz="900" i="1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Ejercicios de </a:t>
            </a:r>
            <a:r>
              <a:rPr lang="en-GB" sz="900" b="1" dirty="0" err="1"/>
              <a:t>descanso</a:t>
            </a:r>
            <a:r>
              <a:rPr lang="en-GB" sz="900" b="1" dirty="0"/>
              <a:t>:</a:t>
            </a:r>
            <a:r>
              <a:rPr lang="en-GB" sz="900" dirty="0"/>
              <a:t> </a:t>
            </a:r>
            <a:r>
              <a:rPr lang="en-GB" sz="900" dirty="0" err="1"/>
              <a:t>donde</a:t>
            </a:r>
            <a:r>
              <a:rPr lang="en-GB" sz="900" dirty="0"/>
              <a:t> las lagunas se completan mediante ejercicios grupales de análisis (por ejemplo, ejercicio anterior de presentador bueno v. presentador deficiente)</a:t>
            </a:r>
          </a:p>
          <a:p>
            <a:pPr marL="152400" indent="-152400" eaLnBrk="1" hangingPunct="1">
              <a:lnSpc>
                <a:spcPct val="90000"/>
              </a:lnSpc>
            </a:pPr>
            <a:endParaRPr lang="es-ES" sz="900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Opción multiple: </a:t>
            </a:r>
            <a:r>
              <a:rPr lang="en-GB" sz="900" i="1" u="sng" dirty="0" err="1"/>
              <a:t>Folleto</a:t>
            </a:r>
            <a:r>
              <a:rPr lang="en-GB" sz="900" i="1" u="sng" dirty="0"/>
              <a:t>. </a:t>
            </a:r>
            <a:r>
              <a:rPr lang="en-GB" sz="900" i="1" dirty="0"/>
              <a:t>Tarjetas de color A a D.</a:t>
            </a:r>
            <a:r>
              <a:rPr lang="es-ES" dirty="0"/>
              <a:t> </a:t>
            </a:r>
            <a:r>
              <a:rPr dirty="0"/>
              <a:t> 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 err="1"/>
              <a:t>Cita</a:t>
            </a:r>
            <a:r>
              <a:rPr lang="en-GB" sz="900" b="1" dirty="0"/>
              <a:t>:</a:t>
            </a:r>
            <a:r>
              <a:rPr lang="es-ES" dirty="0"/>
              <a:t> </a:t>
            </a:r>
            <a:r>
              <a:rPr lang="en-GB" sz="900" dirty="0"/>
              <a:t>Se desarrollan preguntas de opción múltiple para el contenido que está </a:t>
            </a:r>
            <a:r>
              <a:rPr lang="en-GB" sz="900" dirty="0" err="1"/>
              <a:t>enseñando</a:t>
            </a:r>
            <a:r>
              <a:rPr lang="en-GB" sz="900" dirty="0"/>
              <a:t>. </a:t>
            </a:r>
            <a:r>
              <a:rPr lang="en-GB" sz="900" dirty="0" err="1"/>
              <a:t>Cuando</a:t>
            </a:r>
            <a:r>
              <a:rPr lang="en-GB" sz="900" dirty="0"/>
              <a:t> se hacen preguntas, los participantes sostienen la carta que corresponde a la respuesta correcta.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i="1" dirty="0"/>
              <a:t>Tarjeta de referencia A:</a:t>
            </a:r>
            <a:r>
              <a:rPr lang="en-GB" sz="900" b="1" dirty="0"/>
              <a:t> P: "¿Cuál de los '7 pasos hacia el éxito' cubriremos a </a:t>
            </a:r>
            <a:r>
              <a:rPr lang="en-GB" sz="900" b="1" dirty="0" err="1"/>
              <a:t>continuación</a:t>
            </a:r>
            <a:r>
              <a:rPr lang="en-GB" sz="900" b="1" dirty="0"/>
              <a:t>?" </a:t>
            </a:r>
            <a:r>
              <a:rPr lang="en-GB" sz="900" i="1" dirty="0" err="1"/>
              <a:t>Tarjeta</a:t>
            </a:r>
            <a:r>
              <a:rPr lang="en-GB" sz="900" i="1" dirty="0"/>
              <a:t> de referencia B:</a:t>
            </a:r>
            <a:r>
              <a:rPr lang="en-GB" sz="900" b="1" dirty="0"/>
              <a:t> P: "¿Cuál es el último </a:t>
            </a:r>
            <a:r>
              <a:rPr lang="en-GB" sz="900" b="1" dirty="0" err="1"/>
              <a:t>elemento</a:t>
            </a:r>
            <a:r>
              <a:rPr lang="en-GB" sz="900" b="1" dirty="0"/>
              <a:t>?"</a:t>
            </a:r>
            <a:r>
              <a:rPr lang="es-ES" dirty="0"/>
              <a:t> </a:t>
            </a:r>
            <a:endParaRPr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 err="1"/>
              <a:t>Cita</a:t>
            </a:r>
            <a:r>
              <a:rPr lang="en-GB" sz="900" b="1" dirty="0"/>
              <a:t>:</a:t>
            </a:r>
            <a:r>
              <a:rPr lang="es-ES" dirty="0"/>
              <a:t> </a:t>
            </a:r>
            <a:r>
              <a:rPr lang="en-GB" sz="900" dirty="0"/>
              <a:t>Como Instructor, puede ver si la mayoría ha asumido el punto de aprendizaje clave, y si es así, continúe.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Nota: </a:t>
            </a:r>
            <a:r>
              <a:rPr lang="en-GB" sz="900" dirty="0" err="1"/>
              <a:t>Vincule</a:t>
            </a:r>
            <a:r>
              <a:rPr lang="en-GB" sz="900" dirty="0"/>
              <a:t> al contenido técnico (preguntas de opción múltiple de referencia) y conecte con la evaluación</a:t>
            </a:r>
            <a:endParaRPr lang="es-ES" sz="900" b="1" dirty="0"/>
          </a:p>
          <a:p>
            <a:pPr marL="152400" indent="-152400" eaLnBrk="1" hangingPunct="1">
              <a:lnSpc>
                <a:spcPct val="90000"/>
              </a:lnSpc>
            </a:pPr>
            <a:endParaRPr lang="es-ES" sz="900" b="1" u="sng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Instrucción de punto clave: </a:t>
            </a:r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"Los </a:t>
            </a:r>
            <a:r>
              <a:rPr lang="en-GB" sz="900" b="1" u="sng" dirty="0"/>
              <a:t>puntos clave</a:t>
            </a:r>
            <a:r>
              <a:rPr lang="en-GB" sz="900" dirty="0"/>
              <a:t> se capturan en un </a:t>
            </a:r>
            <a:r>
              <a:rPr lang="en-GB" sz="900" b="1" u="sng" dirty="0"/>
              <a:t>rotafolio</a:t>
            </a:r>
            <a:r>
              <a:rPr lang="en-GB" sz="900" dirty="0"/>
              <a:t> mientras se discuten" - (escriba en el rotafolio </a:t>
            </a:r>
            <a:r>
              <a:rPr lang="en-GB" sz="900" i="1" u="sng" dirty="0"/>
              <a:t>Punto clave</a:t>
            </a:r>
            <a:r>
              <a:rPr lang="en-GB" sz="900" dirty="0"/>
              <a:t>, luego </a:t>
            </a:r>
            <a:r>
              <a:rPr lang="en-GB" sz="900" i="1" u="sng" dirty="0"/>
              <a:t>Rotafolio</a:t>
            </a:r>
            <a:r>
              <a:rPr lang="en-GB" sz="900" dirty="0"/>
              <a:t> para mostrar)</a:t>
            </a:r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"A medida que enseña una </a:t>
            </a:r>
            <a:r>
              <a:rPr lang="en-GB" sz="900" b="1" u="sng" dirty="0"/>
              <a:t>lista</a:t>
            </a:r>
            <a:r>
              <a:rPr lang="en-GB" sz="900" dirty="0"/>
              <a:t> de cada punto clave en el rotafolio" escriba la </a:t>
            </a:r>
            <a:r>
              <a:rPr lang="en-GB" sz="900" i="1" u="sng" dirty="0"/>
              <a:t>lista</a:t>
            </a:r>
            <a:endParaRPr lang="es-ES" sz="900" dirty="0"/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"Después de que siete elementos </a:t>
            </a:r>
            <a:r>
              <a:rPr lang="en-GB" sz="900" b="1" u="sng" dirty="0"/>
              <a:t>publiquen</a:t>
            </a:r>
            <a:r>
              <a:rPr lang="en-GB" sz="900" dirty="0"/>
              <a:t> la página de rotafolios en la pared" </a:t>
            </a:r>
            <a:r>
              <a:rPr lang="en-GB" sz="900" i="1" dirty="0"/>
              <a:t>escriba una </a:t>
            </a:r>
            <a:r>
              <a:rPr lang="en-GB" sz="900" i="1" u="sng" dirty="0"/>
              <a:t>publicación</a:t>
            </a:r>
            <a:r>
              <a:rPr lang="en-GB" sz="900" i="1" dirty="0"/>
              <a:t> y pegar la página del rotafolio a la pared</a:t>
            </a:r>
            <a:endParaRPr lang="es-ES" sz="900" dirty="0"/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•"Cuando haya completado 3 o 4 páginas </a:t>
            </a:r>
            <a:r>
              <a:rPr lang="en-GB" sz="900" b="1" u="sng" dirty="0"/>
              <a:t>revise</a:t>
            </a:r>
            <a:r>
              <a:rPr lang="en-GB" sz="900" dirty="0"/>
              <a:t> el contenido de las páginas" </a:t>
            </a:r>
            <a:r>
              <a:rPr lang="en-GB" sz="900" i="1" dirty="0"/>
              <a:t>escriba </a:t>
            </a:r>
            <a:r>
              <a:rPr lang="en-GB" sz="900" i="1" u="sng" dirty="0"/>
              <a:t>Revisión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Nota: </a:t>
            </a:r>
            <a:r>
              <a:rPr lang="en-GB" sz="900" dirty="0"/>
              <a:t>Los estudiantes pueden usar el plan de lecciones del CD y elegir los puntos clave de aprendizaje para practicar esta técnica</a:t>
            </a:r>
          </a:p>
          <a:p>
            <a:pPr marL="152400" indent="-152400" eaLnBrk="1" hangingPunct="1">
              <a:lnSpc>
                <a:spcPct val="90000"/>
              </a:lnSpc>
            </a:pPr>
            <a:endParaRPr lang="es-ES" sz="900" b="1" i="1" u="sng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Ponencia de dibujos </a:t>
            </a:r>
            <a:r>
              <a:rPr lang="en-GB" sz="900" b="1" dirty="0" err="1"/>
              <a:t>animados</a:t>
            </a:r>
            <a:r>
              <a:rPr lang="en-GB" sz="900" b="1" dirty="0"/>
              <a:t>: </a:t>
            </a:r>
            <a:r>
              <a:rPr lang="en-GB" sz="900" i="1" dirty="0" err="1"/>
              <a:t>Consulte</a:t>
            </a:r>
            <a:r>
              <a:rPr lang="en-GB" sz="900" i="1" dirty="0"/>
              <a:t> el rotafolio preparado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i="1" dirty="0"/>
              <a:t>Título - </a:t>
            </a:r>
            <a:r>
              <a:rPr lang="en-GB" sz="900" dirty="0"/>
              <a:t>"</a:t>
            </a:r>
            <a:r>
              <a:rPr lang="en-GB" sz="900" u="sng" dirty="0"/>
              <a:t>La capacidad de desempeño</a:t>
            </a:r>
            <a:r>
              <a:rPr lang="en-GB" sz="900" dirty="0"/>
              <a:t>"</a:t>
            </a:r>
            <a:r>
              <a:rPr dirty="0"/>
              <a:t> </a:t>
            </a:r>
            <a:r>
              <a:rPr lang="en-GB" sz="900" i="1" dirty="0"/>
              <a:t>– 8 factores enumerados: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dirty="0"/>
              <a:t>1. </a:t>
            </a:r>
            <a:r>
              <a:rPr lang="en-GB" sz="900" dirty="0" err="1"/>
              <a:t>Capacidad</a:t>
            </a:r>
            <a:r>
              <a:rPr lang="en-GB" sz="900" dirty="0"/>
              <a:t>, 2. Habilidades y conocimiento, 3. Actitud, 4. Estándares, 5. Medida, 6. Comentarios, 7. Entorno de trabajo, 8. Incentivo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 err="1"/>
              <a:t>Cita</a:t>
            </a:r>
            <a:r>
              <a:rPr lang="en-GB" sz="900" b="1" dirty="0"/>
              <a:t>:</a:t>
            </a:r>
            <a:r>
              <a:rPr lang="en-GB" sz="900" dirty="0"/>
              <a:t>  Me gustaría hablar sobre los ocho factores que tienen una relación directa con la capacidad de desempeño una persona. El primer factor es 'capacidad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i="1" dirty="0"/>
              <a:t>Consulte el rotafolio preparado con el contorno de la tortuga y el </a:t>
            </a:r>
            <a:r>
              <a:rPr lang="en-GB" sz="900" i="1" dirty="0" err="1"/>
              <a:t>aro</a:t>
            </a:r>
            <a:r>
              <a:rPr lang="en-GB" sz="900" i="1" dirty="0"/>
              <a:t>. </a:t>
            </a:r>
            <a:r>
              <a:rPr lang="en-GB" sz="900" i="1" dirty="0" err="1"/>
              <a:t>Dibujos</a:t>
            </a:r>
            <a:r>
              <a:rPr lang="en-GB" sz="900" i="1" dirty="0"/>
              <a:t> animados completo:</a:t>
            </a:r>
            <a:r>
              <a:rPr dirty="0"/>
              <a:t> 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 err="1"/>
              <a:t>Cita</a:t>
            </a:r>
            <a:r>
              <a:rPr lang="en-GB" sz="900" b="1" dirty="0"/>
              <a:t>:</a:t>
            </a:r>
            <a:r>
              <a:rPr lang="en-GB" sz="900" dirty="0"/>
              <a:t> No importa cuánta formación reciba esta tortuga, nunca será capaz de saltar el aro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P: "¿Cómo es el humor poderoso?"</a:t>
            </a:r>
            <a:r>
              <a:rPr lang="en-GB" sz="900" dirty="0"/>
              <a:t> (debate)</a:t>
            </a:r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Mejora la atmósfera (clima y relación)</a:t>
            </a:r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Gana la atención de la audiencia</a:t>
            </a:r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Es memorable (por ejemplo, dibujos animados, historias divertidas)</a:t>
            </a:r>
          </a:p>
          <a:p>
            <a:pPr marL="152400" indent="-152400" eaLnBrk="1" hangingPunct="1">
              <a:lnSpc>
                <a:spcPct val="90000"/>
              </a:lnSpc>
              <a:buFontTx/>
              <a:buChar char="•"/>
            </a:pPr>
            <a:r>
              <a:rPr lang="en-GB" sz="900" dirty="0"/>
              <a:t>La gente aprende mejor cuando sonríe y se ríe; se vuelven más relajados y abiertos al aprendizaje </a:t>
            </a:r>
            <a:r>
              <a:rPr lang="en-GB" sz="900" i="1" dirty="0"/>
              <a:t>(¡a los estudiantes les gusta divertirse!)</a:t>
            </a:r>
            <a:endParaRPr lang="es-ES" sz="900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 err="1"/>
              <a:t>Cita</a:t>
            </a:r>
            <a:r>
              <a:rPr lang="en-GB" sz="900" b="1" dirty="0"/>
              <a:t>:</a:t>
            </a:r>
            <a:r>
              <a:rPr lang="en-GB" sz="900" dirty="0"/>
              <a:t> El humor no es algo que se puede </a:t>
            </a:r>
            <a:r>
              <a:rPr lang="en-GB" sz="900" dirty="0" err="1"/>
              <a:t>aprender</a:t>
            </a:r>
            <a:r>
              <a:rPr lang="en-GB" sz="900" dirty="0"/>
              <a:t>. Si no es agradable o natural, piense en construirlo con sus materiales (por ejemplo, gráficos, folletos, etc.)</a:t>
            </a:r>
          </a:p>
          <a:p>
            <a:pPr marL="152400" indent="-152400" eaLnBrk="1" hangingPunct="1">
              <a:lnSpc>
                <a:spcPct val="90000"/>
              </a:lnSpc>
            </a:pPr>
            <a:endParaRPr lang="es-ES" sz="900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u="sng" dirty="0"/>
              <a:t>Folleto</a:t>
            </a:r>
            <a:r>
              <a:rPr lang="en-GB" sz="900" b="1" dirty="0"/>
              <a:t> - </a:t>
            </a:r>
            <a:r>
              <a:rPr lang="en-GB" sz="900" b="1" dirty="0" err="1"/>
              <a:t>Demostraciones</a:t>
            </a:r>
            <a:r>
              <a:rPr lang="en-GB" sz="900" b="1" dirty="0"/>
              <a:t>: </a:t>
            </a:r>
            <a:r>
              <a:rPr lang="en-GB" sz="900" i="1" dirty="0"/>
              <a:t>(revise y discuta)</a:t>
            </a:r>
            <a:endParaRPr lang="es-ES" sz="900" b="1" dirty="0"/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 err="1"/>
              <a:t>Cita</a:t>
            </a:r>
            <a:r>
              <a:rPr lang="en-GB" sz="900" b="1" dirty="0"/>
              <a:t>: </a:t>
            </a:r>
            <a:r>
              <a:rPr lang="en-GB" sz="900" dirty="0"/>
              <a:t>Las demostraciones son uno de los métodos más comunes de formación/presentación, pero generalmente están mal </a:t>
            </a:r>
            <a:r>
              <a:rPr lang="en-GB" sz="900" dirty="0" err="1"/>
              <a:t>hechas</a:t>
            </a:r>
            <a:r>
              <a:rPr lang="en-GB" sz="900" dirty="0"/>
              <a:t>. 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P: "¿Puede aplicar algo de esto a las demostraciones técnicas que realiza?"</a:t>
            </a:r>
          </a:p>
          <a:p>
            <a:pPr marL="152400" indent="-152400" eaLnBrk="1" hangingPunct="1">
              <a:lnSpc>
                <a:spcPct val="90000"/>
              </a:lnSpc>
            </a:pPr>
            <a:r>
              <a:rPr lang="en-GB" sz="900" b="1" dirty="0"/>
              <a:t>Nota: </a:t>
            </a:r>
            <a:r>
              <a:rPr lang="en-GB" sz="900" dirty="0"/>
              <a:t>Los grupos de estudiantes practican proporcionando una demostración de TI</a:t>
            </a:r>
            <a:endParaRPr lang="es-ES" sz="900" b="1" dirty="0"/>
          </a:p>
          <a:p>
            <a:pPr marL="152400" indent="-152400" eaLnBrk="1" hangingPunct="1">
              <a:lnSpc>
                <a:spcPct val="90000"/>
              </a:lnSpc>
            </a:pPr>
            <a:endParaRPr lang="es-ES" sz="900" b="1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En este punto, el formador debe considerar comenzar a distribuir el siguiente material: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Pautas de distribución para los ponentes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(por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diversión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)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Debe destacarse que esta es una lista de cosas que NO se deben hacer, que destaca una serie de malas características que a veces se encuentran en la formación.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Parte de la planificación es especificar cómo transmitir 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mensaje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Preparación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 necesidades de medios utilizados: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Ejercicios de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descanso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donde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las lagunas se completan mediante ejercicios grupales de análisis (por ejemplo, ejercicio anterior de presentador bueno v. presentador deficiente)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Opción multiple: </a:t>
            </a:r>
            <a:r>
              <a:rPr lang="en-GB" sz="1200" i="1" u="sng" kern="1200" dirty="0" err="1">
                <a:solidFill>
                  <a:schemeClr val="tx1"/>
                </a:solidFill>
                <a:effectLst/>
                <a:latin typeface="Arial" charset="0"/>
              </a:rPr>
              <a:t>Folleto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.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Tarjetas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de color A a D.</a:t>
            </a:r>
            <a:r>
              <a:rPr lang="es-ES" dirty="0"/>
              <a:t> </a:t>
            </a:r>
            <a:r>
              <a:rPr dirty="0"/>
              <a:t>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</a:t>
            </a:r>
            <a:r>
              <a:rPr lang="es-ES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Se desarrollan preguntas de opción múltiple para el contenido que está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enseñando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Cuando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se hacen preguntas, los participantes sostienen la carta que corresponde a la respuesta correcta.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Tarjeta de referencia A: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P: "¿Cuál de los '7 pasos hacia el éxito' cubriremos 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continuación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Tarjeta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de referencia B: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P: "¿Cuál es el último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elemento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</a:t>
            </a:r>
            <a:r>
              <a:rPr lang="es-ES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Como Instructor, puede ver si la mayoría tomó la clave Media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Ejercicios de descanso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Tarjetas de opción múltiple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Instrucción de punto clave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Folletos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PowerPoint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Demostración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presenta los temas que se tratarán en las siguientes diapositivas (9-11)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En este punto, el formador debe considerar comenzar a distribuir el siguiente material: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Pautas de distribución para los ponentes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(por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diversión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)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Debe destacarse que esta es una lista de cosas que NO se deben hacer, que destaca una serie de malas características que a veces se encuentran en la formación.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Parte de la planificación es especificar cómo transmitir 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mensaje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Preparación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 necesidades de medios utilizados: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Ejercicios de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descanso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donde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las lagunas se completan mediante ejercicios grupales de análisis (por ejemplo, ejercicio anterior de presentador bueno v. presentador deficiente)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Opción multiple: </a:t>
            </a:r>
            <a:r>
              <a:rPr lang="en-GB" sz="1200" i="1" u="sng" kern="1200" dirty="0" err="1">
                <a:solidFill>
                  <a:schemeClr val="tx1"/>
                </a:solidFill>
                <a:effectLst/>
                <a:latin typeface="Arial" charset="0"/>
              </a:rPr>
              <a:t>Folleto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.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Tarjetas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de color A a D.</a:t>
            </a:r>
            <a:r>
              <a:rPr lang="es-ES" dirty="0"/>
              <a:t> </a:t>
            </a:r>
            <a:r>
              <a:rPr dirty="0"/>
              <a:t>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</a:t>
            </a:r>
            <a:r>
              <a:rPr lang="es-ES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Se desarrollan preguntas de opción múltiple para el contenido que está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enseñando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Cuando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se hacen preguntas, los participantes sostienen la carta que corresponde a la respuesta correcta.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Tarjeta de referencia A: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P: "¿Cuál de los '7 pasos hacia el éxito' cubriremos 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continuación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Tarjeta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de referencia B: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P: "¿Cuál es el último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elemento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</a:t>
            </a:r>
            <a:r>
              <a:rPr lang="es-ES" dirty="0"/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Como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formador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, puede ver si la mayoría ha asumido el punto de aprendizaje clave, y si es así, continúe.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Nota: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Vincule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al contenido técnico (preguntas de opción múltiple de referencia) y conecte con la evaluación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Instrucción de punto clave: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•"Los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puntos clave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se pueden capturar en un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rotafolio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mientras se discuten" - (escriba en el 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rotafolio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el 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Punto clave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, luego Rotafolio para mostrar)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•"A medida que enseña una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lista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 cada punto clave en el rotafolio"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escriba la 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lista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•"Después de que siete elementos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publiquen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 página de rotafolios en la pared"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escriba una 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publicación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y pegar la página del rotafolio a la pared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•"Cuando haya completado 3 o 4 páginas 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revise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el contenido de las páginas"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escriba </a:t>
            </a:r>
            <a:r>
              <a:rPr lang="en-GB" sz="1200" i="1" u="sng" kern="1200" dirty="0">
                <a:solidFill>
                  <a:schemeClr val="tx1"/>
                </a:solidFill>
                <a:effectLst/>
                <a:latin typeface="Arial" charset="0"/>
              </a:rPr>
              <a:t>Revisión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Nota: Los estudiantes pueden usar el plan de lecciones del CD y elegir los puntos clave de aprendizaje para practicar esta técnica</a:t>
            </a:r>
          </a:p>
          <a:p>
            <a:r>
              <a:rPr lang="en-GB" sz="1200" i="1" u="none" strike="noStrike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Ponencia de dibujos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animados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Consulte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el rotafolio preparado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Título - </a:t>
            </a:r>
            <a:r>
              <a:rPr dirty="0"/>
              <a:t>"</a:t>
            </a:r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La capacidad de desempeño</a:t>
            </a:r>
            <a:r>
              <a:rPr dirty="0"/>
              <a:t>"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– 8 factores enumerados: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1.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Capacidad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, 2. Habilidades y conocimiento, 3. Actitud, 4. Estándares, 5. Medida, 6. Comentarios, 7. Entorno de trabajo, 8. Incentivo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 Me gustaría hablar sobre los ocho factores que tienen una relación directa con la capacidad de desempeño una persona. El primer factor es 'capacidad</a:t>
            </a:r>
          </a:p>
          <a:p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Consulte el rotafolio preparado con el contorno de la tortuga y el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aro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Dibujos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 animados completo:</a:t>
            </a:r>
            <a:r>
              <a:rPr dirty="0"/>
              <a:t> 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No importa cuánta formación reciba esta tortuga, nunca será capaz de saltar el aro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P: "¿Cómo es el humor poderoso?"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(debate)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•Mejora la atmósfera (clima y relación)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•Gana la atención de la audiencia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•Es memorable (por ejemplo, dibujos animados, historias divertidas)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•La gente aprende mejor cuando sonríe y se ríe; se vuelven más relajados y abiertos al aprendizaje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(¡a los estudiantes les gusta divertirse!)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El humor no es algo que se puede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aprender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Si no es agradable o natural, piense en construirlo con sus materiales (por ejemplo, gráficos, folletos, etc.)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u="sng" kern="1200" dirty="0">
                <a:solidFill>
                  <a:schemeClr val="tx1"/>
                </a:solidFill>
                <a:effectLst/>
                <a:latin typeface="Arial" charset="0"/>
              </a:rPr>
              <a:t>Folleto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-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Demostraciones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(revise y discuta)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Cita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Las demostraciones son uno de los métodos más comunes de formación/presentación, pero generalmente están mal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hechas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P: "¿Puede aplicar algo de esto a las demostraciones técnicas que realiza?"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Nota: Los grupos de estudiantes practican proporcionando una demostración de TI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471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207F5-0C6E-4B25-B98B-D1B69E505048}" type="slidenum">
              <a:rPr lang="en-GB" smtClean="0"/>
              <a:pPr/>
              <a:t>8</a:t>
            </a:fld>
            <a:endParaRPr lang="es-E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000" b="1" dirty="0"/>
              <a:t>P: "¿Cuál es tu preferencia y por qué?"</a:t>
            </a:r>
          </a:p>
          <a:p>
            <a:pPr eaLnBrk="1" hangingPunct="1"/>
            <a:r>
              <a:rPr lang="en-GB" sz="1000" i="1" dirty="0"/>
              <a:t>Los estudiantes marcan su diseño preferido en sus notas de PowerPoint</a:t>
            </a:r>
          </a:p>
          <a:p>
            <a:pPr eaLnBrk="1" hangingPunct="1"/>
            <a:endParaRPr lang="es-ES" sz="1000" u="sng" dirty="0"/>
          </a:p>
          <a:p>
            <a:pPr eaLnBrk="1" hangingPunct="1"/>
            <a:r>
              <a:rPr lang="en-GB" sz="1000" b="1" dirty="0"/>
              <a:t>Instructor:</a:t>
            </a:r>
            <a:r>
              <a:rPr lang="en-GB" sz="1000" dirty="0"/>
              <a:t> </a:t>
            </a:r>
            <a:r>
              <a:rPr lang="en-GB" sz="1000" dirty="0" err="1"/>
              <a:t>En</a:t>
            </a:r>
            <a:r>
              <a:rPr lang="en-GB" sz="1000" dirty="0"/>
              <a:t> el rotafolio, coteje las preferencias de los estudiantes </a:t>
            </a:r>
            <a:r>
              <a:rPr lang="en-GB" sz="1000" i="1" dirty="0"/>
              <a:t>(debate)</a:t>
            </a:r>
          </a:p>
          <a:p>
            <a:pPr eaLnBrk="1" hangingPunct="1">
              <a:buFontTx/>
              <a:buChar char="•"/>
            </a:pPr>
            <a:r>
              <a:rPr lang="en-GB" sz="1000" b="1" dirty="0"/>
              <a:t> Discusiones</a:t>
            </a:r>
            <a:r>
              <a:rPr lang="en-GB" sz="1000" dirty="0"/>
              <a:t>: A, F, G, H</a:t>
            </a:r>
          </a:p>
          <a:p>
            <a:pPr eaLnBrk="1" hangingPunct="1">
              <a:buFontTx/>
              <a:buChar char="•"/>
            </a:pPr>
            <a:r>
              <a:rPr lang="en-GB" sz="1000" b="1" dirty="0"/>
              <a:t> Uso de AV</a:t>
            </a:r>
            <a:r>
              <a:rPr lang="en-GB" sz="1000" dirty="0"/>
              <a:t>: B, C, D, E, F, G, H, I</a:t>
            </a:r>
          </a:p>
          <a:p>
            <a:pPr eaLnBrk="1" hangingPunct="1">
              <a:buFontTx/>
              <a:buChar char="•"/>
            </a:pPr>
            <a:r>
              <a:rPr lang="en-GB" sz="1000" b="1" dirty="0"/>
              <a:t> Ambos</a:t>
            </a:r>
            <a:r>
              <a:rPr lang="en-GB" sz="1000" dirty="0"/>
              <a:t>: F, G, H</a:t>
            </a:r>
          </a:p>
          <a:p>
            <a:pPr eaLnBrk="1" hangingPunct="1"/>
            <a:endParaRPr lang="es-ES" sz="1000" b="1" dirty="0"/>
          </a:p>
          <a:p>
            <a:pPr eaLnBrk="1" hangingPunct="1"/>
            <a:r>
              <a:rPr lang="en-GB" sz="1000" b="1" dirty="0" err="1"/>
              <a:t>Cita</a:t>
            </a:r>
            <a:r>
              <a:rPr lang="en-GB" sz="1000" b="1" dirty="0"/>
              <a:t>: Si es posible, debe visitarse el lugar el día anterior.  </a:t>
            </a:r>
          </a:p>
          <a:p>
            <a:pPr eaLnBrk="1" hangingPunct="1"/>
            <a:r>
              <a:rPr lang="en-GB" sz="1000" b="1" dirty="0"/>
              <a:t>P: "¿Por qué?" </a:t>
            </a:r>
            <a:r>
              <a:rPr lang="en-GB" sz="1000" i="1" dirty="0"/>
              <a:t>(debate)</a:t>
            </a:r>
            <a:endParaRPr lang="es-ES" sz="1000" b="1" dirty="0"/>
          </a:p>
          <a:p>
            <a:pPr eaLnBrk="1" hangingPunct="1">
              <a:buFontTx/>
              <a:buChar char="•"/>
            </a:pPr>
            <a:r>
              <a:rPr lang="en-GB" sz="1000" dirty="0"/>
              <a:t> Verifique el tamaño de la habitación, estructure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Verifique que la temperatura ambiente sea </a:t>
            </a:r>
            <a:r>
              <a:rPr lang="en-GB" sz="1000" dirty="0" err="1"/>
              <a:t>aceptable</a:t>
            </a:r>
            <a:r>
              <a:rPr lang="en-GB" sz="1000" dirty="0"/>
              <a:t>: </a:t>
            </a:r>
            <a:r>
              <a:rPr lang="en-GB" sz="1000" i="1" dirty="0"/>
              <a:t>¿Hay suficiente luz? ¿Hay demasiada luz? De ser así, ¿se pueden bajar las persianas para presentaciones de PowerPoint? ¿Se pueden abrir las ventanas si se carga el </a:t>
            </a:r>
            <a:r>
              <a:rPr lang="en-GB" sz="1000" i="1" dirty="0" err="1"/>
              <a:t>ambiente</a:t>
            </a:r>
            <a:r>
              <a:rPr lang="en-GB" sz="1000" i="1" dirty="0"/>
              <a:t>? ¿Cómo funciona el aire acondicionado/calefacción?</a:t>
            </a:r>
            <a:endParaRPr lang="es-ES" sz="1000" dirty="0"/>
          </a:p>
          <a:p>
            <a:pPr eaLnBrk="1" hangingPunct="1">
              <a:buFontTx/>
              <a:buChar char="•"/>
            </a:pPr>
            <a:r>
              <a:rPr lang="en-GB" sz="1000" dirty="0"/>
              <a:t> Comprobar </a:t>
            </a:r>
            <a:r>
              <a:rPr lang="en-GB" sz="1000" dirty="0" err="1"/>
              <a:t>ubicación</a:t>
            </a:r>
            <a:r>
              <a:rPr lang="en-GB" sz="1000" dirty="0"/>
              <a:t>: </a:t>
            </a:r>
            <a:r>
              <a:rPr lang="en-GB" sz="1000" dirty="0" err="1"/>
              <a:t>disponibilidad</a:t>
            </a:r>
            <a:r>
              <a:rPr lang="en-GB" sz="1000" dirty="0"/>
              <a:t> de áreas de descanso, restaurante, baños, etc.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Verifique los aspectos de salud y seguridad (para reglas/presentaciones </a:t>
            </a:r>
            <a:r>
              <a:rPr lang="en-GB" sz="1000" dirty="0" err="1"/>
              <a:t>internas</a:t>
            </a:r>
            <a:r>
              <a:rPr lang="en-GB" sz="1000" dirty="0"/>
              <a:t>): </a:t>
            </a:r>
            <a:r>
              <a:rPr lang="en-GB" sz="1000" i="1" dirty="0"/>
              <a:t>¿Dónde están las salidas de </a:t>
            </a:r>
            <a:r>
              <a:rPr lang="en-GB" sz="1000" i="1" dirty="0" err="1"/>
              <a:t>incendios</a:t>
            </a:r>
            <a:r>
              <a:rPr lang="en-GB" sz="1000" i="1" dirty="0"/>
              <a:t>? ¿Se probará la alarma contra </a:t>
            </a:r>
            <a:r>
              <a:rPr lang="en-GB" sz="1000" i="1" dirty="0" err="1"/>
              <a:t>incendios</a:t>
            </a:r>
            <a:r>
              <a:rPr lang="en-GB" sz="1000" i="1" dirty="0"/>
              <a:t>? ¿Cuál es el procedimiento para la salida de </a:t>
            </a:r>
            <a:r>
              <a:rPr lang="en-GB" sz="1000" i="1" dirty="0" err="1"/>
              <a:t>emergencia</a:t>
            </a:r>
            <a:r>
              <a:rPr lang="en-GB" sz="1000" i="1" dirty="0"/>
              <a:t>? 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¿Dónde están los </a:t>
            </a:r>
            <a:r>
              <a:rPr lang="en-GB" sz="1000" dirty="0" err="1"/>
              <a:t>enchufes</a:t>
            </a:r>
            <a:r>
              <a:rPr lang="en-GB" sz="1000" dirty="0"/>
              <a:t>? </a:t>
            </a:r>
            <a:r>
              <a:rPr lang="en-GB" sz="1000" i="1" dirty="0"/>
              <a:t>¿Tienen que hacerse seguros con cinta de </a:t>
            </a:r>
            <a:r>
              <a:rPr lang="en-GB" sz="1000" i="1" dirty="0" err="1"/>
              <a:t>suelo</a:t>
            </a:r>
            <a:r>
              <a:rPr lang="en-GB" sz="1000" i="1" dirty="0"/>
              <a:t>? ¿Se necesitan cables de cuatro vías?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Equipos para </a:t>
            </a:r>
            <a:r>
              <a:rPr lang="en-GB" sz="1000" dirty="0" err="1"/>
              <a:t>estudiantes</a:t>
            </a:r>
            <a:r>
              <a:rPr lang="en-GB" sz="1000" dirty="0"/>
              <a:t>: </a:t>
            </a:r>
            <a:r>
              <a:rPr lang="en-GB" sz="1000" i="1" dirty="0" err="1"/>
              <a:t>Pruebe</a:t>
            </a:r>
            <a:r>
              <a:rPr lang="en-GB" sz="1000" i="1" dirty="0"/>
              <a:t> la conexión LAN, acceso a carpetas/archivos, inicios de sesión de estudiantes, ejercicios de carga, disponibilidad de soporte técnico, contingencia para problemas técnicos (por ejemplo, ejemplos fuera de línea)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Verifique la visibilidad de las ayudas desde todos los </a:t>
            </a:r>
            <a:r>
              <a:rPr lang="en-GB" sz="1000" dirty="0" err="1"/>
              <a:t>ángulos</a:t>
            </a:r>
            <a:r>
              <a:rPr lang="en-GB" sz="1000" dirty="0"/>
              <a:t>: </a:t>
            </a:r>
            <a:r>
              <a:rPr lang="en-GB" sz="1000" i="1" dirty="0"/>
              <a:t>¿Los estudiantes en la parte de atrás pueden ver y escuchar todo?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Disponibilidad de bombillas de repuesto para proyector de PC: </a:t>
            </a:r>
            <a:r>
              <a:rPr lang="en-GB" sz="1000" i="1" dirty="0" err="1"/>
              <a:t>Piense</a:t>
            </a:r>
            <a:r>
              <a:rPr lang="en-GB" sz="1000" i="1" dirty="0"/>
              <a:t> en contingencia si el proyector falla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Puntos de acceso para PC y teléfono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Verifique la disponibilidad de rotafolios/pizarras blancas, plumas multicolores, blu-tack, etc.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Asegure la preparación previa de rotafolios/pizarras blancas</a:t>
            </a:r>
          </a:p>
          <a:p>
            <a:pPr eaLnBrk="1" hangingPunct="1"/>
            <a:r>
              <a:rPr lang="en-GB" sz="1000" b="1" dirty="0"/>
              <a:t>Nota: </a:t>
            </a:r>
            <a:r>
              <a:rPr lang="en-GB" sz="1000" dirty="0" err="1"/>
              <a:t>Enfóquese</a:t>
            </a:r>
            <a:r>
              <a:rPr lang="en-GB" sz="1000" dirty="0"/>
              <a:t> en el diseño preferido de la habitación en un evento técnico, por ejemplo, en qué dirección se encuentran las computadoras, el acceso del formador, etc.</a:t>
            </a:r>
            <a:endParaRPr lang="es-ES" sz="1000" b="1" dirty="0"/>
          </a:p>
          <a:p>
            <a:pPr eaLnBrk="1" hangingPunct="1"/>
            <a:endParaRPr lang="es-ES" sz="1000" b="1" i="1" dirty="0"/>
          </a:p>
          <a:p>
            <a:pPr eaLnBrk="1" hangingPunct="1"/>
            <a:r>
              <a:rPr lang="en-GB" sz="1000" b="1" dirty="0" err="1"/>
              <a:t>Demostrar</a:t>
            </a:r>
            <a:r>
              <a:rPr lang="en-GB" sz="1000" b="1" dirty="0"/>
              <a:t>: </a:t>
            </a:r>
            <a:r>
              <a:rPr lang="en-GB" sz="1000" dirty="0" err="1"/>
              <a:t>técnicas</a:t>
            </a:r>
            <a:r>
              <a:rPr lang="en-GB" sz="1000" dirty="0"/>
              <a:t> rotafolio/pizarra blanca </a:t>
            </a:r>
            <a:r>
              <a:rPr lang="en-GB" sz="1000" dirty="0" err="1"/>
              <a:t>aquí</a:t>
            </a:r>
            <a:r>
              <a:rPr lang="en-GB" sz="1000" dirty="0"/>
              <a:t>:</a:t>
            </a:r>
            <a:r>
              <a:rPr lang="es-ES" dirty="0"/>
              <a:t> </a:t>
            </a:r>
            <a:r>
              <a:rPr lang="en-GB" sz="1000" i="1" dirty="0" err="1"/>
              <a:t>practique</a:t>
            </a:r>
            <a:r>
              <a:rPr lang="en-GB" sz="1000" i="1" dirty="0"/>
              <a:t> escribiendo frente a la audiencia, cambiando de color (evite el amarillo, verde y rojo - ceguera de color de referencia), esquinas dobladas para ayudar al cambio de página, use más de un rotafolio para que haya variedad, marcas de lápiz para indicaciones del Instructor, etc.</a:t>
            </a:r>
            <a:endParaRPr lang="es-ES" sz="1000" dirty="0"/>
          </a:p>
          <a:p>
            <a:pPr eaLnBrk="1" hangingPunct="1"/>
            <a:endParaRPr lang="es-ES" sz="1000" dirty="0"/>
          </a:p>
          <a:p>
            <a:pPr eaLnBrk="1" hangingPunct="1"/>
            <a:endParaRPr lang="es-ES" dirty="0"/>
          </a:p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proporciona una vista general del aula con dimensiones incluidas para estimular el debate dentro del grupo de delegados.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771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4485A-051D-42C6-89E4-2604F819C3A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860B-5994-4C90-AA65-6E8174D961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7445-CB33-4365-9426-3C8EE2CD7AFD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D849E-E1C1-48EC-B6D5-8C958D8B5F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F627F-CD8E-4E44-B25E-411F80FA7C53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B151D-57CD-425D-A672-0D9FF107B6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2908-079F-4F60-8598-9F8F8CBC5F5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DABF-9863-49D8-8AEA-85ACD6B61A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6127-AF1F-4F80-9830-F2C8DDD81EF8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36F5D-BC53-45F0-98B9-C2B4ECECD9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37DF4-8B73-4151-AAB8-74323BE1FB9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048B1-320D-40FA-8091-A854424139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93B69-0B13-4038-85E8-73196AFA5A86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2F75-5BD2-4C65-8555-8BE8597140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7BE5D-0F12-4A85-A9C9-0C10573F26AB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01AD3-5B0E-4B37-8127-CF0B487B42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11507-E1CE-4F38-BC07-9C36D8AF96E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9ED0D-29F8-4BF0-9AE7-F25F170C3F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F5CA2-A7CD-4593-A4E6-43959F069A7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AC63E-1321-4BD9-9298-950380CC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6A27A-C583-4BBE-BBD1-956EDA3632CC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8717B-32C5-4165-B8DF-2ABBEB4AAD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B372F-A591-4CAE-8DBF-338C6BC8FAA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A212-6DBE-4251-883E-326171382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FA5F4-95AD-455C-A0A9-73B4004F018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8554D-0BD2-418E-96D4-979401467F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D7B6-C226-42BB-87A5-9A0F9E7C4436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92EDA-4705-40CC-8789-CADDF6491E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968C-E84B-4047-A5FF-42E15C4ED854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88AF3-90AF-4720-8FF3-EB367C6F1A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0FD55-2D85-4A01-9B6E-2EE03700F2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January 08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17D96-9D7C-4596-A282-BCDD7716654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074F6-0271-435C-8E7C-D6D1753D04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0C3AE-00AC-4CA0-B7E0-57F56B72D33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EF405-C410-4B60-A865-877298680F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ED74C-E3AC-40BA-909A-0EC6D77F6B1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0C57A-0776-4FF0-8D5C-331797499B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B71FC-3B46-4CAE-A98E-1935AB989F4D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D3000-D8AF-42CC-B21B-5551A669D0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A3C76-0429-4DBD-A436-E3AF991EA67C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9D8E6-642D-4DEB-BCDF-9643ED99FE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1440-3087-43EC-8F14-40537B690429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45C87-FA51-4F94-B007-86786A8A96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F235D-C3AC-4091-ACEC-40D17B93243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3730F-A79A-48AE-B0C6-9917F2ECFA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73A0EB-D3B0-4B45-9D74-C24DB8437883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5D8A82-C176-410A-8A08-BE156C0DE0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January 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412836-1691-44A1-B95B-515C2095E2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Sesión 1.3.4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Preparación y planificación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2036789"/>
          </a:xfrm>
        </p:spPr>
        <p:txBody>
          <a:bodyPr>
            <a:normAutofit/>
          </a:bodyPr>
          <a:lstStyle/>
          <a:p>
            <a:r>
              <a:rPr lang="en-US" sz="4000" b="1" dirty="0"/>
              <a:t>Habilidades de formación</a:t>
            </a:r>
            <a:br/>
            <a:r>
              <a:rPr lang="en-US" sz="4000" b="1" dirty="0"/>
              <a:t>para jueces y fiscales</a:t>
            </a:r>
            <a:endParaRPr lang="es-ES" sz="4000" dirty="0"/>
          </a:p>
        </p:txBody>
      </p:sp>
      <p:pic>
        <p:nvPicPr>
          <p:cNvPr id="7" name="Picture 6" descr="Z:\0_C-PROC\0_Admin\Funded EU+COE - Implemented COE quadr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0745"/>
            <a:ext cx="6552728" cy="1370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1522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996952"/>
            <a:ext cx="6768752" cy="648072"/>
          </a:xfrm>
        </p:spPr>
        <p:txBody>
          <a:bodyPr/>
          <a:lstStyle/>
          <a:p>
            <a:r>
              <a:rPr lang="en-US" b="1" dirty="0"/>
              <a:t>Discusión de la comprobación del lugar</a:t>
            </a:r>
            <a:endParaRPr lang="es-E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168" y="0"/>
            <a:ext cx="1916832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508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/>
              <a:t>Instalaciones del lugar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04" y="1124744"/>
            <a:ext cx="8229600" cy="4857403"/>
          </a:xfrm>
        </p:spPr>
        <p:txBody>
          <a:bodyPr/>
          <a:lstStyle/>
          <a:p>
            <a:r>
              <a:rPr lang="en-US" dirty="0"/>
              <a:t>Verifique el tamaño de la habitación y </a:t>
            </a:r>
            <a:r>
              <a:rPr lang="en-US" dirty="0" err="1"/>
              <a:t>distribución</a:t>
            </a:r>
            <a:endParaRPr lang="en-US" dirty="0"/>
          </a:p>
          <a:p>
            <a:r>
              <a:rPr lang="en-US" dirty="0"/>
              <a:t>Compruebe que la temperatura es aceptable</a:t>
            </a:r>
          </a:p>
          <a:p>
            <a:r>
              <a:rPr lang="en-US" dirty="0"/>
              <a:t>¿Hay suficiente luz/demasiada luz?</a:t>
            </a:r>
          </a:p>
          <a:p>
            <a:r>
              <a:rPr lang="en-US" dirty="0"/>
              <a:t>Compruebe la ubicación/áreas de descanso/restaurantes</a:t>
            </a:r>
          </a:p>
          <a:p>
            <a:r>
              <a:rPr lang="en-US" dirty="0"/>
              <a:t>Verifique aspectos de salud y seguridad</a:t>
            </a:r>
          </a:p>
          <a:p>
            <a:r>
              <a:rPr lang="en-US" dirty="0"/>
              <a:t>¿Dónde están los enchufes?</a:t>
            </a:r>
          </a:p>
          <a:p>
            <a:endParaRPr lang="es-E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362" y="5085185"/>
            <a:ext cx="2272841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668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/>
              <a:t>Instalaciones del lugar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176464"/>
          </a:xfrm>
        </p:spPr>
        <p:txBody>
          <a:bodyPr/>
          <a:lstStyle/>
          <a:p>
            <a:r>
              <a:rPr lang="en-US" dirty="0"/>
              <a:t>¿Funciona la tecnología?</a:t>
            </a:r>
          </a:p>
          <a:p>
            <a:r>
              <a:rPr lang="en-US" dirty="0"/>
              <a:t>Controle la visibilidad desde todos los ángulos</a:t>
            </a:r>
          </a:p>
          <a:p>
            <a:r>
              <a:rPr lang="en-US" dirty="0"/>
              <a:t>Bombillas de repuesto del proyector</a:t>
            </a:r>
          </a:p>
          <a:p>
            <a:r>
              <a:rPr lang="en-US" dirty="0"/>
              <a:t>Puntos de acceso para PC y teléfono</a:t>
            </a:r>
          </a:p>
          <a:p>
            <a:r>
              <a:rPr lang="en-US" dirty="0"/>
              <a:t>Disponibilidad de rotafolios/pizarras blancas</a:t>
            </a:r>
          </a:p>
          <a:p>
            <a:r>
              <a:rPr lang="en-US" dirty="0"/>
              <a:t>Preparación previa de recursos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237168"/>
            <a:ext cx="2483768" cy="163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60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428625"/>
            <a:ext cx="8229600" cy="912143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GB" sz="3600"/>
              <a:t>Planificación</a:t>
            </a:r>
          </a:p>
          <a:p>
            <a:pPr marL="533400" indent="-533400" eaLnBrk="1" hangingPunct="1"/>
            <a:r>
              <a:rPr lang="en-GB" sz="4000" b="1">
                <a:solidFill>
                  <a:srgbClr val="FF3300"/>
                </a:solidFill>
              </a:rPr>
              <a:t>Investigación</a:t>
            </a:r>
          </a:p>
          <a:p>
            <a:pPr marL="533400" indent="-533400" eaLnBrk="1" hangingPunct="1"/>
            <a:r>
              <a:rPr lang="en-GB" sz="3600"/>
              <a:t>Estructura</a:t>
            </a:r>
          </a:p>
          <a:p>
            <a:pPr marL="533400" indent="-533400" eaLnBrk="1" hangingPunct="1"/>
            <a:r>
              <a:rPr lang="en-GB" sz="3600"/>
              <a:t>Contenido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Imagen</a:t>
            </a:r>
          </a:p>
          <a:p>
            <a:pPr marL="533400" indent="-533400" eaLnBrk="1" hangingPunct="1"/>
            <a:r>
              <a:rPr lang="en-GB" sz="3600"/>
              <a:t>Repaso</a:t>
            </a:r>
          </a:p>
          <a:p>
            <a:pPr marL="533400" indent="-533400" eaLnBrk="1" hangingPunct="1"/>
            <a:r>
              <a:rPr lang="en-GB" sz="3600"/>
              <a:t>¡Más repaso!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020" y="4365104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17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996952"/>
            <a:ext cx="7344816" cy="648072"/>
          </a:xfrm>
        </p:spPr>
        <p:txBody>
          <a:bodyPr/>
          <a:lstStyle/>
          <a:p>
            <a:r>
              <a:rPr lang="en-US" b="1" dirty="0"/>
              <a:t>Discusión sobre temas de investigación</a:t>
            </a:r>
            <a:endParaRPr lang="es-E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168" y="0"/>
            <a:ext cx="1916832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769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/>
              <a:t>Características de la audiencia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sz="3600" dirty="0"/>
              <a:t>Estilo de entrega preferido</a:t>
            </a:r>
          </a:p>
          <a:p>
            <a:r>
              <a:rPr lang="en-US" sz="3600" dirty="0"/>
              <a:t>Experiencia</a:t>
            </a:r>
          </a:p>
          <a:p>
            <a:r>
              <a:rPr lang="en-US" sz="3600" dirty="0"/>
              <a:t>Tamaño de la audiencia</a:t>
            </a:r>
          </a:p>
          <a:p>
            <a:r>
              <a:rPr lang="en-US" sz="3600" dirty="0"/>
              <a:t>Nivel de habilidad</a:t>
            </a:r>
          </a:p>
          <a:p>
            <a:r>
              <a:rPr lang="en-US" sz="3600" dirty="0"/>
              <a:t>Edad</a:t>
            </a:r>
          </a:p>
          <a:p>
            <a:r>
              <a:rPr lang="en-US" sz="3600" dirty="0"/>
              <a:t>Idioma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032" y="3717032"/>
            <a:ext cx="3140968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4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/>
              <a:t>Características de la audiencia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sz="3600" dirty="0"/>
              <a:t>Desafíos físicos</a:t>
            </a:r>
          </a:p>
          <a:p>
            <a:r>
              <a:rPr lang="en-US" sz="3600" dirty="0"/>
              <a:t>Ubicación geográfica</a:t>
            </a:r>
          </a:p>
          <a:p>
            <a:r>
              <a:rPr lang="en-US" sz="3600" dirty="0"/>
              <a:t>Habilidades relacionadas</a:t>
            </a:r>
          </a:p>
          <a:p>
            <a:r>
              <a:rPr lang="en-US" sz="3600" dirty="0"/>
              <a:t>Cultura</a:t>
            </a:r>
          </a:p>
          <a:p>
            <a:r>
              <a:rPr lang="en-US" sz="3600" dirty="0"/>
              <a:t>Educación</a:t>
            </a:r>
          </a:p>
          <a:p>
            <a:r>
              <a:rPr lang="en-US" sz="3600" dirty="0"/>
              <a:t>Papel en la organización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465" y="4869160"/>
            <a:ext cx="2631388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70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b="1" dirty="0"/>
              <a:t>Características de la audiencia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en-US" sz="3600" dirty="0"/>
              <a:t>Actitud/motivación</a:t>
            </a:r>
          </a:p>
          <a:p>
            <a:pPr lvl="1"/>
            <a:r>
              <a:rPr dirty="0"/>
              <a:t>¿Están dispuestos?</a:t>
            </a:r>
          </a:p>
          <a:p>
            <a:pPr lvl="1"/>
            <a:r>
              <a:rPr dirty="0"/>
              <a:t>¿Saben por qué están aquí?</a:t>
            </a:r>
          </a:p>
          <a:p>
            <a:pPr lvl="1"/>
            <a:r>
              <a:rPr dirty="0"/>
              <a:t>¿Está la moral alta?</a:t>
            </a:r>
          </a:p>
          <a:p>
            <a:pPr lvl="1"/>
            <a:r>
              <a:rPr dirty="0"/>
              <a:t>¿Cuál es su actitud hacia la organización y la formación?</a:t>
            </a:r>
          </a:p>
          <a:p>
            <a:pPr lvl="1"/>
            <a:r>
              <a:rPr dirty="0"/>
              <a:t>¿Creen que la formación es importante?</a:t>
            </a:r>
          </a:p>
          <a:p>
            <a:pPr lvl="1"/>
            <a:r>
              <a:rPr dirty="0"/>
              <a:t>¿Han sido positivas las experiencias de formación anteriores?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991" y="1196752"/>
            <a:ext cx="2597009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870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8229600" cy="720626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Aprendiendo estilos</a:t>
            </a:r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539552" y="2596354"/>
            <a:ext cx="7775575" cy="397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>
            <a:spAutoFit/>
          </a:bodyPr>
          <a:lstStyle/>
          <a:p>
            <a:pPr eaLnBrk="1" hangingPunct="1"/>
            <a:r>
              <a:rPr lang="en-GB" sz="2800" dirty="0"/>
              <a:t>La gente olvida lo que aprende...</a:t>
            </a:r>
            <a:endParaRPr lang="es-ES" sz="2800" dirty="0"/>
          </a:p>
          <a:p>
            <a:pPr lvl="2" eaLnBrk="1" hangingPunct="1"/>
            <a:r>
              <a:rPr lang="en-GB" sz="2800" dirty="0"/>
              <a:t>un 40% en 2 días</a:t>
            </a:r>
          </a:p>
          <a:p>
            <a:pPr lvl="2" eaLnBrk="1" hangingPunct="1"/>
            <a:r>
              <a:rPr lang="en-GB" sz="2800" dirty="0"/>
              <a:t>un 65% en 8 días</a:t>
            </a:r>
          </a:p>
          <a:p>
            <a:pPr lvl="2" eaLnBrk="1" hangingPunct="1"/>
            <a:r>
              <a:rPr lang="en-GB" sz="2800" dirty="0"/>
              <a:t>un 75% en 30 días</a:t>
            </a:r>
          </a:p>
          <a:p>
            <a:pPr eaLnBrk="1" hangingPunct="1"/>
            <a:endParaRPr lang="es-ES" sz="2800" dirty="0">
              <a:solidFill>
                <a:srgbClr val="1217EE"/>
              </a:solidFill>
            </a:endParaRPr>
          </a:p>
          <a:p>
            <a:pPr eaLnBrk="1" hangingPunct="1"/>
            <a:r>
              <a:rPr lang="en-GB" sz="2800" dirty="0"/>
              <a:t>¡En el plazo de un mes de su formación, la mayoría de su audiencia habrá olvidado tres cuartas partes de la información que impartió!</a:t>
            </a:r>
          </a:p>
          <a:p>
            <a:pPr eaLnBrk="1" hangingPunct="1"/>
            <a:endParaRPr lang="es-E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1196752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David Kolb: "Se ha descubierto que los adultos aprenden de forma más efectiva haciendo y experimentando"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055493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8229600" cy="1038944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Aprendiendo estilos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268760"/>
            <a:ext cx="8229600" cy="518457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800" b="1" dirty="0"/>
              <a:t>En general, las personas en un entorno de aprendizaje retienen: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10% de lo que leen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20% de lo que oyen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30% de lo que ven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50% de lo que ven y oyen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70% de lo que hablan con los demás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el 70 de lo que usan y hacen en la vida real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El 95% de lo que le enseñan a otra persona a hacer</a:t>
            </a:r>
          </a:p>
        </p:txBody>
      </p:sp>
    </p:spTree>
    <p:extLst>
      <p:ext uri="{BB962C8B-B14F-4D97-AF65-F5344CB8AC3E}">
        <p14:creationId xmlns:p14="http://schemas.microsoft.com/office/powerpoint/2010/main" val="322524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Objetivos de la sesión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dirty="0"/>
              <a:t>Al final de estas sesiones, los delegados podrán: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/>
              <a:t>Estar</a:t>
            </a:r>
            <a:r>
              <a:rPr lang="en-GB" sz="2800" dirty="0"/>
              <a:t> </a:t>
            </a:r>
            <a:r>
              <a:rPr lang="en-GB" sz="2800" dirty="0" err="1"/>
              <a:t>preparados</a:t>
            </a:r>
            <a:r>
              <a:rPr lang="en-GB" sz="2800" dirty="0"/>
              <a:t> apropiadamente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/>
              <a:t>Aplicar</a:t>
            </a:r>
            <a:r>
              <a:rPr lang="en-GB" sz="2800" dirty="0"/>
              <a:t> clases y técnicas de demostración variadas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/>
              <a:t>Usar</a:t>
            </a:r>
            <a:r>
              <a:rPr lang="en-GB" sz="2800" dirty="0"/>
              <a:t> las mejores prácticas para investigar y diseñar contenido (KIS)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Identificar</a:t>
            </a:r>
            <a:r>
              <a:rPr lang="en-GB" sz="2800" dirty="0">
                <a:solidFill>
                  <a:srgbClr val="000000"/>
                </a:solidFill>
              </a:rPr>
              <a:t> los estilos de personalidad de los asistentes que pueden influir al impartir la formación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Demostrar</a:t>
            </a:r>
            <a:r>
              <a:rPr lang="en-GB" sz="2800" dirty="0">
                <a:solidFill>
                  <a:srgbClr val="000000"/>
                </a:solidFill>
              </a:rPr>
              <a:t> el uso lógico de la estructura del curso</a:t>
            </a:r>
            <a:endParaRPr lang="es-ES" sz="2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927" y="5013176"/>
            <a:ext cx="277227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53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Preguntas</a:t>
            </a:r>
            <a:endParaRPr lang="es-ES" sz="5400" b="1" dirty="0"/>
          </a:p>
        </p:txBody>
      </p:sp>
    </p:spTree>
    <p:extLst>
      <p:ext uri="{BB962C8B-B14F-4D97-AF65-F5344CB8AC3E}">
        <p14:creationId xmlns:p14="http://schemas.microsoft.com/office/powerpoint/2010/main" val="396359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71500" y="2332038"/>
            <a:ext cx="4038600" cy="4525962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Planificación</a:t>
            </a:r>
          </a:p>
          <a:p>
            <a:pPr marL="533400" indent="-533400" eaLnBrk="1" hangingPunct="1"/>
            <a:r>
              <a:rPr lang="en-GB" sz="3600"/>
              <a:t>Investigación</a:t>
            </a:r>
          </a:p>
          <a:p>
            <a:pPr marL="533400" indent="-533400" eaLnBrk="1" hangingPunct="1"/>
            <a:r>
              <a:rPr lang="en-GB" sz="4000" b="1">
                <a:solidFill>
                  <a:srgbClr val="FF3300"/>
                </a:solidFill>
              </a:rPr>
              <a:t>Estructura</a:t>
            </a:r>
          </a:p>
          <a:p>
            <a:pPr marL="533400" indent="-533400" eaLnBrk="1" hangingPunct="1"/>
            <a:r>
              <a:rPr lang="en-GB" sz="3600"/>
              <a:t>Contenido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51325" y="2214563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Imagen</a:t>
            </a:r>
          </a:p>
          <a:p>
            <a:pPr marL="533400" indent="-533400" eaLnBrk="1" hangingPunct="1"/>
            <a:r>
              <a:rPr lang="en-GB" sz="3600"/>
              <a:t>Repaso</a:t>
            </a:r>
          </a:p>
          <a:p>
            <a:pPr marL="533400" indent="-533400" eaLnBrk="1" hangingPunct="1"/>
            <a:r>
              <a:rPr lang="en-GB" sz="3600"/>
              <a:t>¡Más repaso!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020" y="4365104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17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6189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Estructura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12776"/>
            <a:ext cx="82296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3600" dirty="0"/>
              <a:t>Apertura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Introducción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Agenda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Objetivos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Cuerpo principal de formación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Resumen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Conclusión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/>
              <a:t>Próximos pasos/recomendaciones</a:t>
            </a:r>
          </a:p>
          <a:p>
            <a:pPr eaLnBrk="1" hangingPunct="1">
              <a:lnSpc>
                <a:spcPct val="90000"/>
              </a:lnSpc>
            </a:pP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121118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Preguntas</a:t>
            </a:r>
            <a:endParaRPr lang="es-ES" sz="5400" b="1" dirty="0"/>
          </a:p>
        </p:txBody>
      </p:sp>
    </p:spTree>
    <p:extLst>
      <p:ext uri="{BB962C8B-B14F-4D97-AF65-F5344CB8AC3E}">
        <p14:creationId xmlns:p14="http://schemas.microsoft.com/office/powerpoint/2010/main" val="1393032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Objetivos de la sesión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dirty="0"/>
              <a:t>Al final de estas sesiones, los delegados podrán: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/>
              <a:t>Estar</a:t>
            </a:r>
            <a:r>
              <a:rPr lang="en-GB" sz="2800" dirty="0"/>
              <a:t> </a:t>
            </a:r>
            <a:r>
              <a:rPr lang="en-GB" sz="2800" dirty="0" err="1"/>
              <a:t>preparados</a:t>
            </a:r>
            <a:r>
              <a:rPr lang="en-GB" sz="2800" dirty="0"/>
              <a:t> apropiadamente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/>
              <a:t>Aplicar</a:t>
            </a:r>
            <a:r>
              <a:rPr lang="en-GB" sz="2800" dirty="0"/>
              <a:t> clases y técnicas de demostración variadas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/>
              <a:t>Usar</a:t>
            </a:r>
            <a:r>
              <a:rPr lang="en-GB" sz="2800" dirty="0"/>
              <a:t> las mejores prácticas para investigar y diseñar contenido (KIS)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Identificar</a:t>
            </a:r>
            <a:r>
              <a:rPr lang="en-GB" sz="2800" dirty="0">
                <a:solidFill>
                  <a:srgbClr val="000000"/>
                </a:solidFill>
              </a:rPr>
              <a:t> los estilos de personalidad de los asistentes que pueden influir al impartir la formación</a:t>
            </a:r>
          </a:p>
          <a:p>
            <a:pPr eaLnBrk="1" hangingPunct="1">
              <a:lnSpc>
                <a:spcPct val="80000"/>
              </a:lnSpc>
            </a:pPr>
            <a:r>
              <a:rPr lang="en-GB" sz="2800">
                <a:solidFill>
                  <a:srgbClr val="000000"/>
                </a:solidFill>
              </a:rPr>
              <a:t>Demostrar </a:t>
            </a:r>
            <a:r>
              <a:rPr lang="en-GB" sz="2800" dirty="0">
                <a:solidFill>
                  <a:srgbClr val="000000"/>
                </a:solidFill>
              </a:rPr>
              <a:t>el uso lógico de la estructura del curso</a:t>
            </a:r>
            <a:endParaRPr lang="es-ES" sz="2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927" y="5013176"/>
            <a:ext cx="277227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1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428625"/>
            <a:ext cx="8229600" cy="1056159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533400" indent="-533400" eaLnBrk="1" hangingPunct="1"/>
            <a:r>
              <a:rPr lang="en-GB" sz="4000" b="1" dirty="0">
                <a:solidFill>
                  <a:srgbClr val="FF3300"/>
                </a:solidFill>
              </a:rPr>
              <a:t>Planificación</a:t>
            </a:r>
          </a:p>
          <a:p>
            <a:pPr marL="533400" indent="-533400" eaLnBrk="1" hangingPunct="1"/>
            <a:r>
              <a:rPr lang="en-GB" sz="3600" dirty="0"/>
              <a:t>Investigación</a:t>
            </a:r>
          </a:p>
          <a:p>
            <a:pPr marL="533400" indent="-533400" eaLnBrk="1" hangingPunct="1"/>
            <a:r>
              <a:rPr lang="en-GB" sz="3600" dirty="0"/>
              <a:t>Estructura</a:t>
            </a:r>
          </a:p>
          <a:p>
            <a:pPr marL="533400" indent="-533400" eaLnBrk="1" hangingPunct="1"/>
            <a:r>
              <a:rPr lang="en-GB" sz="3600" dirty="0"/>
              <a:t>Contenido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981200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Imagen</a:t>
            </a:r>
          </a:p>
          <a:p>
            <a:pPr marL="533400" indent="-533400" eaLnBrk="1" hangingPunct="1"/>
            <a:r>
              <a:rPr lang="en-GB" sz="3600"/>
              <a:t>Repaso</a:t>
            </a:r>
          </a:p>
          <a:p>
            <a:pPr marL="533400" indent="-533400" eaLnBrk="1" hangingPunct="1"/>
            <a:r>
              <a:rPr lang="en-GB" sz="3600"/>
              <a:t>¡Más repaso!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020" y="4365104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79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Planificación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38886"/>
            <a:ext cx="8435280" cy="4525963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3860"/>
              </a:lnSpc>
              <a:buNone/>
            </a:pPr>
            <a:r>
              <a:rPr lang="en-GB" sz="2800" b="1" dirty="0"/>
              <a:t>Consideraciones</a:t>
            </a:r>
          </a:p>
          <a:p>
            <a:pPr eaLnBrk="1" hangingPunct="1">
              <a:lnSpc>
                <a:spcPts val="3860"/>
              </a:lnSpc>
            </a:pPr>
            <a:r>
              <a:rPr lang="en-GB" sz="2800" dirty="0"/>
              <a:t>¿Tiene ejemplos relevantes para utilizar relacionados con el trabajo?</a:t>
            </a:r>
            <a:endParaRPr lang="es-ES" sz="2800" dirty="0"/>
          </a:p>
          <a:p>
            <a:pPr eaLnBrk="1" hangingPunct="1">
              <a:lnSpc>
                <a:spcPts val="3860"/>
              </a:lnSpc>
            </a:pPr>
            <a:r>
              <a:rPr lang="en-GB" sz="2800" dirty="0"/>
              <a:t>¿Necesitará tiempo para escribir los materiales del curso?</a:t>
            </a:r>
            <a:endParaRPr lang="es-ES" sz="2800" dirty="0"/>
          </a:p>
          <a:p>
            <a:pPr eaLnBrk="1" hangingPunct="1">
              <a:lnSpc>
                <a:spcPts val="3860"/>
              </a:lnSpc>
            </a:pPr>
            <a:r>
              <a:rPr lang="en-GB" sz="2800" dirty="0"/>
              <a:t>¿Lo que tiene es relevante para su estilo de formación?</a:t>
            </a:r>
          </a:p>
          <a:p>
            <a:pPr eaLnBrk="1" hangingPunct="1">
              <a:lnSpc>
                <a:spcPts val="3860"/>
              </a:lnSpc>
            </a:pPr>
            <a:r>
              <a:rPr lang="en-GB" sz="2800" dirty="0"/>
              <a:t>¡Tenga en cuenta la importancia de los objetivos de aprendizaje!</a:t>
            </a:r>
            <a:endParaRPr lang="es-ES" sz="2800" dirty="0"/>
          </a:p>
          <a:p>
            <a:pPr eaLnBrk="1" hangingPunct="1">
              <a:lnSpc>
                <a:spcPts val="3860"/>
              </a:lnSpc>
              <a:buFont typeface="Wingdings" pitchFamily="2" charset="2"/>
              <a:buNone/>
            </a:pPr>
            <a:endParaRPr lang="es-E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31349"/>
            <a:ext cx="36703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16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Planificación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b="1" dirty="0"/>
              <a:t>Qué se necesita</a:t>
            </a:r>
          </a:p>
          <a:p>
            <a:pPr eaLnBrk="1" hangingPunct="1"/>
            <a:r>
              <a:rPr lang="en-GB" sz="2800" dirty="0"/>
              <a:t>Una gran cantidad de tiempo para preparar y repasar</a:t>
            </a:r>
            <a:endParaRPr lang="es-ES" sz="2800" dirty="0"/>
          </a:p>
          <a:p>
            <a:pPr eaLnBrk="1" hangingPunct="1"/>
            <a:r>
              <a:rPr lang="en-GB" sz="2800" dirty="0"/>
              <a:t>Planifique cómo va a formar (cambios incorporados)</a:t>
            </a:r>
            <a:endParaRPr lang="es-ES" sz="2800" dirty="0"/>
          </a:p>
          <a:p>
            <a:pPr eaLnBrk="1" hangingPunct="1"/>
            <a:r>
              <a:rPr lang="en-GB" sz="2800" dirty="0"/>
              <a:t>Piense en el diseño de la sala</a:t>
            </a:r>
          </a:p>
          <a:p>
            <a:pPr eaLnBrk="1" hangingPunct="1"/>
            <a:r>
              <a:rPr lang="en-GB" sz="2800" dirty="0"/>
              <a:t>Planifique descansos regulares para mantener a la gente fresca</a:t>
            </a:r>
          </a:p>
          <a:p>
            <a:pPr eaLnBrk="1" hangingPunct="1"/>
            <a:r>
              <a:rPr lang="en-GB" sz="2800" dirty="0"/>
              <a:t>No confíe solamente en la ponencia como método</a:t>
            </a:r>
            <a:endParaRPr lang="es-ES" sz="28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4999826"/>
            <a:ext cx="2954288" cy="185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9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357188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dirty="0"/>
              <a:t>Una p</a:t>
            </a:r>
            <a:r>
              <a:rPr lang="es-ES" dirty="0" err="1"/>
              <a:t>ppppppp</a:t>
            </a:r>
            <a:r>
              <a:rPr dirty="0" err="1"/>
              <a:t>reparación</a:t>
            </a:r>
            <a:endParaRPr dirty="0"/>
          </a:p>
        </p:txBody>
      </p:sp>
      <p:sp>
        <p:nvSpPr>
          <p:cNvPr id="29705" name="Rectangle 8"/>
          <p:cNvSpPr>
            <a:spLocks noChangeArrowheads="1"/>
          </p:cNvSpPr>
          <p:nvPr/>
        </p:nvSpPr>
        <p:spPr bwMode="auto">
          <a:xfrm>
            <a:off x="1001713" y="4797425"/>
            <a:ext cx="71389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SzPct val="75000"/>
              <a:buFont typeface="Wingdings" charset="2"/>
              <a:buChar char="§"/>
            </a:pPr>
            <a:endParaRPr lang="en-GB" sz="2800" dirty="0"/>
          </a:p>
        </p:txBody>
      </p:sp>
      <p:pic>
        <p:nvPicPr>
          <p:cNvPr id="29707" name="Picture 13" descr="C:\Users\Tracey\AppData\Local\Microsoft\Windows\Temporary Internet Files\Content.IE5\31IVOTKD\MCj043390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2071688"/>
            <a:ext cx="3214688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001713" y="2143126"/>
            <a:ext cx="71389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SzPct val="75000"/>
            </a:pPr>
            <a:r>
              <a:rPr lang="es-ES" sz="2800" dirty="0"/>
              <a:t>La Planificación de una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75000"/>
            </a:pPr>
            <a:r>
              <a:rPr lang="es-ES" sz="2800" dirty="0"/>
              <a:t>Preparación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75000"/>
            </a:pPr>
            <a:r>
              <a:rPr lang="es-ES" sz="2800" dirty="0" err="1"/>
              <a:t>aProPiada</a:t>
            </a:r>
            <a:r>
              <a:rPr lang="es-ES" sz="28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75000"/>
            </a:pPr>
            <a:r>
              <a:rPr lang="es-ES" sz="2800" dirty="0"/>
              <a:t>Previene un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75000"/>
            </a:pPr>
            <a:r>
              <a:rPr lang="es-ES" sz="2800" dirty="0" err="1"/>
              <a:t>desemPeño</a:t>
            </a:r>
            <a:endParaRPr lang="es-ES" sz="28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SzPct val="75000"/>
            </a:pPr>
            <a:r>
              <a:rPr lang="es-ES" sz="2800" dirty="0"/>
              <a:t>Pobre lamentable</a:t>
            </a:r>
          </a:p>
        </p:txBody>
      </p:sp>
    </p:spTree>
    <p:extLst>
      <p:ext uri="{BB962C8B-B14F-4D97-AF65-F5344CB8AC3E}">
        <p14:creationId xmlns:p14="http://schemas.microsoft.com/office/powerpoint/2010/main" val="3383136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b="1" dirty="0"/>
              <a:t>Medios de comunicación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/>
              <a:t>Ejercicios de descanso</a:t>
            </a:r>
          </a:p>
          <a:p>
            <a:r>
              <a:rPr dirty="0"/>
              <a:t>Tarjetas de opción múltiple</a:t>
            </a:r>
          </a:p>
          <a:p>
            <a:r>
              <a:rPr dirty="0"/>
              <a:t>Instrucción de punto clave</a:t>
            </a:r>
          </a:p>
          <a:p>
            <a:r>
              <a:rPr dirty="0"/>
              <a:t>Folletos</a:t>
            </a:r>
          </a:p>
          <a:p>
            <a:r>
              <a:rPr dirty="0"/>
              <a:t>PowerPoint</a:t>
            </a:r>
          </a:p>
          <a:p>
            <a:r>
              <a:rPr dirty="0"/>
              <a:t>Demostración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7306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792063"/>
          </a:xfrm>
          <a:noFill/>
        </p:spPr>
        <p:txBody>
          <a:bodyPr/>
          <a:lstStyle/>
          <a:p>
            <a:pPr eaLnBrk="1" hangingPunct="1"/>
            <a:r>
              <a:rPr lang="en-GB" b="1"/>
              <a:t>Configuración de la sala</a:t>
            </a:r>
          </a:p>
        </p:txBody>
      </p:sp>
      <p:pic>
        <p:nvPicPr>
          <p:cNvPr id="30724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628775"/>
            <a:ext cx="554513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4356100" y="4797425"/>
            <a:ext cx="431800" cy="7191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Oval 5"/>
          <p:cNvSpPr>
            <a:spLocks noChangeArrowheads="1"/>
          </p:cNvSpPr>
          <p:nvPr/>
        </p:nvSpPr>
        <p:spPr bwMode="auto">
          <a:xfrm>
            <a:off x="4211638" y="49418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Oval 6"/>
          <p:cNvSpPr>
            <a:spLocks noChangeArrowheads="1"/>
          </p:cNvSpPr>
          <p:nvPr/>
        </p:nvSpPr>
        <p:spPr bwMode="auto">
          <a:xfrm>
            <a:off x="4211638" y="51577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8" name="Oval 7"/>
          <p:cNvSpPr>
            <a:spLocks noChangeArrowheads="1"/>
          </p:cNvSpPr>
          <p:nvPr/>
        </p:nvSpPr>
        <p:spPr bwMode="auto">
          <a:xfrm>
            <a:off x="4211638" y="53736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Oval 8"/>
          <p:cNvSpPr>
            <a:spLocks noChangeArrowheads="1"/>
          </p:cNvSpPr>
          <p:nvPr/>
        </p:nvSpPr>
        <p:spPr bwMode="auto">
          <a:xfrm>
            <a:off x="4427538" y="55895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Oval 9"/>
          <p:cNvSpPr>
            <a:spLocks noChangeArrowheads="1"/>
          </p:cNvSpPr>
          <p:nvPr/>
        </p:nvSpPr>
        <p:spPr bwMode="auto">
          <a:xfrm>
            <a:off x="4716463" y="55895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Oval 16"/>
          <p:cNvSpPr>
            <a:spLocks noChangeArrowheads="1"/>
          </p:cNvSpPr>
          <p:nvPr/>
        </p:nvSpPr>
        <p:spPr bwMode="auto">
          <a:xfrm>
            <a:off x="4859338" y="49418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Oval 20"/>
          <p:cNvSpPr>
            <a:spLocks noChangeArrowheads="1"/>
          </p:cNvSpPr>
          <p:nvPr/>
        </p:nvSpPr>
        <p:spPr bwMode="auto">
          <a:xfrm>
            <a:off x="4859338" y="53736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Oval 22"/>
          <p:cNvSpPr>
            <a:spLocks noChangeArrowheads="1"/>
          </p:cNvSpPr>
          <p:nvPr/>
        </p:nvSpPr>
        <p:spPr bwMode="auto">
          <a:xfrm>
            <a:off x="4859338" y="5157788"/>
            <a:ext cx="73025" cy="71437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5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Estructuración de la sala</a:t>
            </a:r>
            <a:endParaRPr lang="es-E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484784"/>
            <a:ext cx="6984776" cy="5118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658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4581</TotalTime>
  <Words>4864</Words>
  <Application>Microsoft Office PowerPoint</Application>
  <PresentationFormat>On-screen Show (4:3)</PresentationFormat>
  <Paragraphs>582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Wingdings</vt:lpstr>
      <vt:lpstr>1_Custom Design</vt:lpstr>
      <vt:lpstr>Custom Design</vt:lpstr>
      <vt:lpstr>Habilidades de formación para jueces y fiscales</vt:lpstr>
      <vt:lpstr>Objetivos de la sesión</vt:lpstr>
      <vt:lpstr>Los Siete pasos para el éxito:</vt:lpstr>
      <vt:lpstr>Planificación</vt:lpstr>
      <vt:lpstr>Planificación</vt:lpstr>
      <vt:lpstr>Una ppppppppreparación</vt:lpstr>
      <vt:lpstr>Medios de comunicación</vt:lpstr>
      <vt:lpstr>Configuración de la sala</vt:lpstr>
      <vt:lpstr>Estructuración de la sala</vt:lpstr>
      <vt:lpstr>Discusión de la comprobación del lugar</vt:lpstr>
      <vt:lpstr>Instalaciones del lugar</vt:lpstr>
      <vt:lpstr>Instalaciones del lugar</vt:lpstr>
      <vt:lpstr>Los Siete pasos para el éxito:</vt:lpstr>
      <vt:lpstr>Discusión sobre temas de investigación</vt:lpstr>
      <vt:lpstr>Características de la audiencia</vt:lpstr>
      <vt:lpstr>Características de la audiencia</vt:lpstr>
      <vt:lpstr>Características de la audiencia</vt:lpstr>
      <vt:lpstr>Aprendiendo estilos</vt:lpstr>
      <vt:lpstr>Aprendiendo estilos</vt:lpstr>
      <vt:lpstr>PowerPoint Presentation</vt:lpstr>
      <vt:lpstr>Los Siete pasos para el éxito:</vt:lpstr>
      <vt:lpstr>Estructura</vt:lpstr>
      <vt:lpstr>PowerPoint Presentation</vt:lpstr>
      <vt:lpstr>Objetivos de la sesión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Tracey</dc:creator>
  <cp:lastModifiedBy>Uwe Rasmussen (Attorney at law)</cp:lastModifiedBy>
  <cp:revision>429</cp:revision>
  <cp:lastPrinted>2012-02-07T16:42:25Z</cp:lastPrinted>
  <dcterms:created xsi:type="dcterms:W3CDTF">2005-02-26T20:35:22Z</dcterms:created>
  <dcterms:modified xsi:type="dcterms:W3CDTF">2019-01-25T20:07:23Z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v-uwrasm@microsoft.com</vt:lpwstr>
  </property>
  <property fmtid="{D5CDD505-2E9C-101B-9397-08002B2CF9AE}" pid="5" name="MSIP_Label_f42aa342-8706-4288-bd11-ebb85995028c_SetDate">
    <vt:lpwstr>2019-01-25T20:07:23.5265484Z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18b7a7e4-1523-4b47-af3a-b24009e9d5ff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